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Map of the World, circa 1595. After Ferdinand Magellan, the next explorer to circumnavigate the world was Sir Francis Drake (circa 1540–1596). Departing with five ships in 1577, Drake nonetheless completed the majority of his voyage in a single ship, the Golden Hind, returning to England in 1580. This hand-colored engraving by Jodocus Hondius shows his route. Supported by Queen Elizabeth and other investors, Drake raided Spanish ships and colonial ports and returned with great riches. Unlike Magellan, he traveled far northward before crossing the Pacific, harboring for several weeks near San Francisco Bay and making friendly contact with the native peoples there. Drake later played a decisive role in England’s victory against the Spanish Armada in 1588.</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23508C0-A9F7-4DA9-92A7-2A5B9D9303C1}" type="slidenum">
              <a:rPr lang="en-US" altLang="en-US" smtClean="0"/>
              <a:pPr eaLnBrk="1" hangingPunct="1">
                <a:spcBef>
                  <a:spcPct val="0"/>
                </a:spcBef>
              </a:pPr>
              <a:t>2</a:t>
            </a:fld>
            <a:endParaRPr lang="en-US" altLang="en-US" smtClean="0"/>
          </a:p>
        </p:txBody>
      </p:sp>
    </p:spTree>
    <p:extLst>
      <p:ext uri="{BB962C8B-B14F-4D97-AF65-F5344CB8AC3E}">
        <p14:creationId xmlns:p14="http://schemas.microsoft.com/office/powerpoint/2010/main" val="3487007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Port of Amsterdam. Ships, barges, and boats of all types are visible in this busy seventeenth-century scene. The large building in the center is the Admiralty House, the headquarters of the Dutch East India Company.</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536CB6F-6ABC-40D1-8C30-D6765E5B2198}" type="slidenum">
              <a:rPr lang="en-US" altLang="en-US" smtClean="0"/>
              <a:pPr eaLnBrk="1" hangingPunct="1">
                <a:spcBef>
                  <a:spcPct val="0"/>
                </a:spcBef>
              </a:pPr>
              <a:t>14</a:t>
            </a:fld>
            <a:endParaRPr lang="en-US" altLang="en-US" smtClean="0"/>
          </a:p>
        </p:txBody>
      </p:sp>
    </p:spTree>
    <p:extLst>
      <p:ext uri="{BB962C8B-B14F-4D97-AF65-F5344CB8AC3E}">
        <p14:creationId xmlns:p14="http://schemas.microsoft.com/office/powerpoint/2010/main" val="2504926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16.2 The European Empire of Charles V. Charles was Europe’s most powerful monarch, ruling Spain from 1516 and the Holy Roman Empire from 1519 to his abdication in 1556. The map does not show his extensive holdings in the Americas and Asia. Shaded regions on the map indicate lands inherited by Charles V, lands gained by Charles V from 1519 to 1556, states favorable to Charles V, and enemies of Charles V.</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A9CBC03-D523-4D67-B4FC-604B85BFEFB1}" type="slidenum">
              <a:rPr lang="en-US" altLang="en-US" smtClean="0"/>
              <a:pPr eaLnBrk="1" hangingPunct="1">
                <a:spcBef>
                  <a:spcPct val="0"/>
                </a:spcBef>
              </a:pPr>
              <a:t>17</a:t>
            </a:fld>
            <a:endParaRPr lang="en-US" altLang="en-US" smtClean="0"/>
          </a:p>
        </p:txBody>
      </p:sp>
    </p:spTree>
    <p:extLst>
      <p:ext uri="{BB962C8B-B14F-4D97-AF65-F5344CB8AC3E}">
        <p14:creationId xmlns:p14="http://schemas.microsoft.com/office/powerpoint/2010/main" val="2059701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Description of Table: The Rulers of Early Modern Western Europe. There are three columns for rulers in Spain, France, and England/Great Britain. The various dynasties include the Habsburg Dynasty, the Valois Dynasty, the Tudor Dynasty, the Bourbon Dynasty, the Stuart Dynasty, and the Hanoverian Dynasty.</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BB1D50C-ACF3-4A7C-9BF5-2598359BFF7A}" type="slidenum">
              <a:rPr lang="en-US" altLang="en-US" smtClean="0"/>
              <a:pPr eaLnBrk="1" hangingPunct="1">
                <a:spcBef>
                  <a:spcPct val="0"/>
                </a:spcBef>
              </a:pPr>
              <a:t>18</a:t>
            </a:fld>
            <a:endParaRPr lang="en-US" altLang="en-US" smtClean="0"/>
          </a:p>
        </p:txBody>
      </p:sp>
    </p:spTree>
    <p:extLst>
      <p:ext uri="{BB962C8B-B14F-4D97-AF65-F5344CB8AC3E}">
        <p14:creationId xmlns:p14="http://schemas.microsoft.com/office/powerpoint/2010/main" val="1720323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16.3 Europe in 1740. By the middle of the eighteenth century the great powers of Europe were France, the Austrian Empire, Great Britain, Prussia, and Russia. Spain, the Holy Roman Empire, and the Ottoman Empire were far weaker in 1740 than they had been two centuries earlier. Areas of this map are shaded to represent French Bourbon lands, Spanish Bourbon lands, Austrian Habsburg lands, Prussian lands, Great Britain, the Russian Empire, Russian gains by the year 1725, and the Ottoman Empire by 1722.</a:t>
            </a: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70BCEC9-01C2-4168-8843-E3851B4F2095}"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1970056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Versailles. Constructed during the reign of Louis XIV of France, the palace of Versailles could house ten thousand people. Surrounded by elaborately landscaped grounds and parks, the palace became an effective symbol of royal absolutism.</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E3E11AC-E417-4BD2-A272-9A74FEE74D75}" type="slidenum">
              <a:rPr lang="en-US" altLang="en-US" smtClean="0"/>
              <a:pPr eaLnBrk="1" hangingPunct="1">
                <a:spcBef>
                  <a:spcPct val="0"/>
                </a:spcBef>
              </a:pPr>
              <a:t>20</a:t>
            </a:fld>
            <a:endParaRPr lang="en-US" altLang="en-US" smtClean="0"/>
          </a:p>
        </p:txBody>
      </p:sp>
    </p:spTree>
    <p:extLst>
      <p:ext uri="{BB962C8B-B14F-4D97-AF65-F5344CB8AC3E}">
        <p14:creationId xmlns:p14="http://schemas.microsoft.com/office/powerpoint/2010/main" val="2349437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Spanish Armada. King Philip II of Spain sent a massive fleet against England in 1588. England’s defeat of the Spanish fleet weakened Spain and began England’s rise to naval dominance.</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7A62FEB-B15F-4B97-B1E2-580DFE47AE57}" type="slidenum">
              <a:rPr lang="en-US" altLang="en-US" smtClean="0"/>
              <a:pPr eaLnBrk="1" hangingPunct="1">
                <a:spcBef>
                  <a:spcPct val="0"/>
                </a:spcBef>
              </a:pPr>
              <a:t>21</a:t>
            </a:fld>
            <a:endParaRPr lang="en-US" altLang="en-US" smtClean="0"/>
          </a:p>
        </p:txBody>
      </p:sp>
    </p:spTree>
    <p:extLst>
      <p:ext uri="{BB962C8B-B14F-4D97-AF65-F5344CB8AC3E}">
        <p14:creationId xmlns:p14="http://schemas.microsoft.com/office/powerpoint/2010/main" val="1721447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End of the Tulip Bubble. The growth of Europe's economy accelerated with the development of commodity and stock markets. While crucial to capital formation and investment these early markets also permitted speculative bubbles. Seventeenth-century Holland experienced one of the most unusual bubbles when tulip prices surged to unsustainable levels and then crashed. In this painting an officer protects an exceptional tulip while his men trample less valuable tulips in an attempt to maintain prices by reducing the number available for sale.</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03E8F80-11D9-4911-A0DD-AECCA3543B98}" type="slidenum">
              <a:rPr lang="en-US" altLang="en-US" smtClean="0"/>
              <a:pPr eaLnBrk="1" hangingPunct="1">
                <a:spcBef>
                  <a:spcPct val="0"/>
                </a:spcBef>
              </a:pPr>
              <a:t>3</a:t>
            </a:fld>
            <a:endParaRPr lang="en-US" altLang="en-US" smtClean="0"/>
          </a:p>
        </p:txBody>
      </p:sp>
    </p:spTree>
    <p:extLst>
      <p:ext uri="{BB962C8B-B14F-4D97-AF65-F5344CB8AC3E}">
        <p14:creationId xmlns:p14="http://schemas.microsoft.com/office/powerpoint/2010/main" val="2380460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Luther and the Reformation. This sixteenth-century woodcut of Martin Luther shows him writing his demands for religious reform with a symbolically oversized quill pen on the door of All Saints Church in Wittenberg, Germany.</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2CA8DCE-8CA7-499D-8ABD-15376F27390A}" type="slidenum">
              <a:rPr lang="en-US" altLang="en-US" smtClean="0"/>
              <a:pPr eaLnBrk="1" hangingPunct="1">
                <a:spcBef>
                  <a:spcPct val="0"/>
                </a:spcBef>
              </a:pPr>
              <a:t>6</a:t>
            </a:fld>
            <a:endParaRPr lang="en-US" altLang="en-US" smtClean="0"/>
          </a:p>
        </p:txBody>
      </p:sp>
    </p:spTree>
    <p:extLst>
      <p:ext uri="{BB962C8B-B14F-4D97-AF65-F5344CB8AC3E}">
        <p14:creationId xmlns:p14="http://schemas.microsoft.com/office/powerpoint/2010/main" val="2422790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Description of Table: A Chronology of developments in politics, the economy, culture, the environment, technology, and warfare from 1500 to 1700.</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DC652B0-429C-41E5-8EAA-EFB3CAE646EC}" type="slidenum">
              <a:rPr lang="en-US" altLang="en-US" smtClean="0"/>
              <a:pPr eaLnBrk="1" hangingPunct="1">
                <a:spcBef>
                  <a:spcPct val="0"/>
                </a:spcBef>
              </a:pPr>
              <a:t>7</a:t>
            </a:fld>
            <a:endParaRPr lang="en-US" altLang="en-US" smtClean="0"/>
          </a:p>
        </p:txBody>
      </p:sp>
    </p:spTree>
    <p:extLst>
      <p:ext uri="{BB962C8B-B14F-4D97-AF65-F5344CB8AC3E}">
        <p14:creationId xmlns:p14="http://schemas.microsoft.com/office/powerpoint/2010/main" val="2557893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16.1 Religious Reformation in Europe. The Reformation brought greater religious freedom but also led to religious conflict and persecution. In many places the Reformation accelerated the trend toward state control of religion and added religious differences to the motives for wars among Europeans. This map shows the predominant religions in 1555, and includes the following denominations: Lutheran, Calvinist, Church of England, Roman Catholic, Orthodox, and Muslim. Arrows indicate different trajectories of the spread of Calvinism.</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F05407E-212A-4C30-BEAE-327D698CCA3A}" type="slidenum">
              <a:rPr lang="en-US" altLang="en-US" smtClean="0"/>
              <a:pPr eaLnBrk="1" hangingPunct="1">
                <a:spcBef>
                  <a:spcPct val="0"/>
                </a:spcBef>
              </a:pPr>
              <a:t>8</a:t>
            </a:fld>
            <a:endParaRPr lang="en-US" altLang="en-US" smtClean="0"/>
          </a:p>
        </p:txBody>
      </p:sp>
    </p:spTree>
    <p:extLst>
      <p:ext uri="{BB962C8B-B14F-4D97-AF65-F5344CB8AC3E}">
        <p14:creationId xmlns:p14="http://schemas.microsoft.com/office/powerpoint/2010/main" val="1375269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Death to Witches. This woodcut from 1574 depicts three women convicted of witchcraft being burned alive in Baden, Switzerland. The scene on the left illustrates the purported witchcraft practiced by the three condemned women. The women dance with life size animals in the forest. On the right, the woodcut shows the three women being burned in a fire.</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FEF0BAA-80E8-4EAF-A0A2-2089711EE9EE}" type="slidenum">
              <a:rPr lang="en-US" altLang="en-US" smtClean="0"/>
              <a:pPr eaLnBrk="1" hangingPunct="1">
                <a:spcBef>
                  <a:spcPct val="0"/>
                </a:spcBef>
              </a:pPr>
              <a:t>9</a:t>
            </a:fld>
            <a:endParaRPr lang="en-US" altLang="en-US" smtClean="0"/>
          </a:p>
        </p:txBody>
      </p:sp>
    </p:spTree>
    <p:extLst>
      <p:ext uri="{BB962C8B-B14F-4D97-AF65-F5344CB8AC3E}">
        <p14:creationId xmlns:p14="http://schemas.microsoft.com/office/powerpoint/2010/main" val="2623673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Tycho Brahe at Work. Between 1576 and 1597, on the island of Ven between Denmark and Sweden, Tycho built the best observatory in Europe and set a new standard for accurate celestial observations before the invention of the telescope. This contemporary hand-colored engraving shows the Danish astronomer at work.</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C83A669-F97A-4B38-9059-EF4EB68AFCFA}" type="slidenum">
              <a:rPr lang="en-US" altLang="en-US" smtClean="0"/>
              <a:pPr eaLnBrk="1" hangingPunct="1">
                <a:spcBef>
                  <a:spcPct val="0"/>
                </a:spcBef>
              </a:pPr>
              <a:t>10</a:t>
            </a:fld>
            <a:endParaRPr lang="en-US" altLang="en-US" smtClean="0"/>
          </a:p>
        </p:txBody>
      </p:sp>
    </p:spTree>
    <p:extLst>
      <p:ext uri="{BB962C8B-B14F-4D97-AF65-F5344CB8AC3E}">
        <p14:creationId xmlns:p14="http://schemas.microsoft.com/office/powerpoint/2010/main" val="1733665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The Fishwife, 1572. Women were essential partners in most Dutch family businesses. This scene by the Dutch artist Adriaen van Ostade shows a woman preparing fish for retail sale.</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3B615C0-25D2-448E-B264-78984D36B6EF}" type="slidenum">
              <a:rPr lang="en-US" altLang="en-US" smtClean="0"/>
              <a:pPr eaLnBrk="1" hangingPunct="1">
                <a:spcBef>
                  <a:spcPct val="0"/>
                </a:spcBef>
              </a:pPr>
              <a:t>12</a:t>
            </a:fld>
            <a:endParaRPr lang="en-US" altLang="en-US" smtClean="0"/>
          </a:p>
        </p:txBody>
      </p:sp>
    </p:spTree>
    <p:extLst>
      <p:ext uri="{BB962C8B-B14F-4D97-AF65-F5344CB8AC3E}">
        <p14:creationId xmlns:p14="http://schemas.microsoft.com/office/powerpoint/2010/main" val="1029700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Dutch World Map, 1641. It is easy to see why the Chinese would not have liked to see their empire at the far right edge of this widely printed map. Besides the distortions caused by the Mercator projection, geographical ignorance exaggerates the size of North America and Antarctica.</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F4DFE6E-1C05-445C-9CE2-32BF5C0386E0}" type="slidenum">
              <a:rPr lang="en-US" altLang="en-US" smtClean="0"/>
              <a:pPr eaLnBrk="1" hangingPunct="1">
                <a:spcBef>
                  <a:spcPct val="0"/>
                </a:spcBef>
              </a:pPr>
              <a:t>13</a:t>
            </a:fld>
            <a:endParaRPr lang="en-US" altLang="en-US" smtClean="0"/>
          </a:p>
        </p:txBody>
      </p:sp>
    </p:spTree>
    <p:extLst>
      <p:ext uri="{BB962C8B-B14F-4D97-AF65-F5344CB8AC3E}">
        <p14:creationId xmlns:p14="http://schemas.microsoft.com/office/powerpoint/2010/main" val="41226758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649538"/>
            <a:ext cx="4343400" cy="1568450"/>
          </a:xfrm>
        </p:spPr>
        <p:txBody>
          <a:bodyPr/>
          <a:lstStyle/>
          <a:p>
            <a:pPr eaLnBrk="1" hangingPunct="1">
              <a:spcBef>
                <a:spcPct val="20000"/>
              </a:spcBef>
              <a:defRPr/>
            </a:pPr>
            <a:r>
              <a:rPr lang="en-US" altLang="en-US" sz="3600" dirty="0" smtClean="0">
                <a:latin typeface="Arial" pitchFamily="34" charset="0"/>
              </a:rPr>
              <a:t>Chapter 16</a:t>
            </a:r>
            <a:br>
              <a:rPr lang="en-US" altLang="en-US" sz="3600" dirty="0" smtClean="0">
                <a:latin typeface="Arial" pitchFamily="34" charset="0"/>
              </a:rPr>
            </a:br>
            <a:r>
              <a:rPr lang="en-US" altLang="en-US" sz="3600" dirty="0" smtClean="0">
                <a:solidFill>
                  <a:srgbClr val="333399"/>
                </a:solidFill>
                <a:effectLst>
                  <a:outerShdw blurRad="38100" dist="38100" dir="2700000" algn="tl">
                    <a:srgbClr val="C0C0C0"/>
                  </a:outerShdw>
                </a:effectLst>
                <a:latin typeface="Arial" pitchFamily="34" charset="0"/>
              </a:rPr>
              <a:t>Transformations in Europe, 1500-1750</a:t>
            </a:r>
          </a:p>
        </p:txBody>
      </p:sp>
    </p:spTree>
    <p:extLst>
      <p:ext uri="{BB962C8B-B14F-4D97-AF65-F5344CB8AC3E}">
        <p14:creationId xmlns:p14="http://schemas.microsoft.com/office/powerpoint/2010/main" val="2879294810"/>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a:xfrm>
            <a:off x="2057400" y="152400"/>
            <a:ext cx="4673600" cy="492125"/>
          </a:xfrm>
        </p:spPr>
        <p:txBody>
          <a:bodyPr/>
          <a:lstStyle/>
          <a:p>
            <a:r>
              <a:rPr lang="en-US" altLang="en-US" sz="2600" dirty="0" err="1" smtClean="0">
                <a:latin typeface="Arial" charset="0"/>
              </a:rPr>
              <a:t>Tycho</a:t>
            </a:r>
            <a:r>
              <a:rPr lang="en-US" altLang="en-US" sz="2600" dirty="0" smtClean="0">
                <a:latin typeface="Arial" charset="0"/>
              </a:rPr>
              <a:t> Brahe at Work</a:t>
            </a:r>
          </a:p>
        </p:txBody>
      </p:sp>
      <p:pic>
        <p:nvPicPr>
          <p:cNvPr id="12291" name="Picture 1" descr="Tycho Brahe at Work. Between 1576 and 1597, on the island of Ven between Denmark and Sweden, Tycho built the best observatory in Europe and set a new standard for accurate celestial observations before the invention of the telescope. This contemporary hand-colored engraving shows the Danish astronomer at work."/>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057400" y="685800"/>
            <a:ext cx="4673600" cy="593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5334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p443</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330278637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2000" y="349321"/>
            <a:ext cx="7772400" cy="707886"/>
          </a:xfrm>
          <a:noFill/>
        </p:spPr>
        <p:txBody>
          <a:bodyPr/>
          <a:lstStyle/>
          <a:p>
            <a:pPr eaLnBrk="1" hangingPunct="1"/>
            <a:r>
              <a:rPr lang="en-US" altLang="en-US" sz="4000" dirty="0" smtClean="0">
                <a:solidFill>
                  <a:schemeClr val="tx1"/>
                </a:solidFill>
                <a:latin typeface="Arial" charset="0"/>
              </a:rPr>
              <a:t>Social and Economic Life</a:t>
            </a:r>
          </a:p>
        </p:txBody>
      </p:sp>
      <p:sp>
        <p:nvSpPr>
          <p:cNvPr id="13315" name="Rectangle 3"/>
          <p:cNvSpPr>
            <a:spLocks noGrp="1" noChangeArrowheads="1"/>
          </p:cNvSpPr>
          <p:nvPr>
            <p:ph type="body" idx="1"/>
          </p:nvPr>
        </p:nvSpPr>
        <p:spPr>
          <a:xfrm>
            <a:off x="838200" y="1219200"/>
            <a:ext cx="7772400" cy="5213350"/>
          </a:xfrm>
          <a:noFill/>
        </p:spPr>
        <p:txBody>
          <a:bodyPr/>
          <a:lstStyle/>
          <a:p>
            <a:pPr eaLnBrk="1" hangingPunct="1">
              <a:buFontTx/>
              <a:buChar char="•"/>
            </a:pPr>
            <a:r>
              <a:rPr lang="en-US" altLang="en-US" smtClean="0">
                <a:latin typeface="Arial" charset="0"/>
              </a:rPr>
              <a:t>The Bourgeoisie</a:t>
            </a:r>
          </a:p>
          <a:p>
            <a:pPr marL="1085850" lvl="1" indent="-342900" eaLnBrk="1" hangingPunct="1">
              <a:buFontTx/>
              <a:buChar char="•"/>
            </a:pPr>
            <a:r>
              <a:rPr lang="en-US" altLang="en-US" smtClean="0">
                <a:latin typeface="Arial" charset="0"/>
              </a:rPr>
              <a:t>Cities and overseas trade</a:t>
            </a:r>
          </a:p>
          <a:p>
            <a:pPr marL="1085850" lvl="1" indent="-342900" eaLnBrk="1" hangingPunct="1">
              <a:buFontTx/>
              <a:buChar char="•"/>
            </a:pPr>
            <a:r>
              <a:rPr lang="en-US" altLang="en-US" smtClean="0">
                <a:latin typeface="Arial" charset="0"/>
              </a:rPr>
              <a:t>Joint-stock companies</a:t>
            </a:r>
          </a:p>
          <a:p>
            <a:pPr marL="1085850" lvl="1" indent="-342900" eaLnBrk="1" hangingPunct="1">
              <a:buFontTx/>
              <a:buChar char="•"/>
            </a:pPr>
            <a:r>
              <a:rPr lang="en-US" altLang="en-US" smtClean="0">
                <a:latin typeface="Arial" charset="0"/>
              </a:rPr>
              <a:t>Britain and the Netherlands</a:t>
            </a:r>
          </a:p>
          <a:p>
            <a:pPr eaLnBrk="1" hangingPunct="1">
              <a:buFontTx/>
              <a:buChar char="•"/>
            </a:pPr>
            <a:r>
              <a:rPr lang="en-US" altLang="en-US" smtClean="0">
                <a:latin typeface="Arial" charset="0"/>
              </a:rPr>
              <a:t>Peasants and Laborers</a:t>
            </a:r>
          </a:p>
          <a:p>
            <a:pPr marL="1085850" lvl="1" indent="-342900" eaLnBrk="1" hangingPunct="1">
              <a:buFontTx/>
              <a:buChar char="•"/>
            </a:pPr>
            <a:r>
              <a:rPr lang="en-US" altLang="en-US" smtClean="0">
                <a:latin typeface="Arial" charset="0"/>
              </a:rPr>
              <a:t>End of serfdom, but not rural poverty</a:t>
            </a:r>
          </a:p>
          <a:p>
            <a:pPr marL="1085850" lvl="1" indent="-342900" eaLnBrk="1" hangingPunct="1">
              <a:buFontTx/>
              <a:buChar char="•"/>
            </a:pPr>
            <a:r>
              <a:rPr lang="en-US" altLang="en-US" smtClean="0">
                <a:latin typeface="Arial" charset="0"/>
              </a:rPr>
              <a:t>Changes: crops and forests</a:t>
            </a:r>
          </a:p>
          <a:p>
            <a:pPr eaLnBrk="1" hangingPunct="1">
              <a:buFontTx/>
              <a:buChar char="•"/>
            </a:pPr>
            <a:r>
              <a:rPr lang="en-US" altLang="en-US" smtClean="0">
                <a:latin typeface="Arial" charset="0"/>
              </a:rPr>
              <a:t>Women and the Family</a:t>
            </a:r>
          </a:p>
        </p:txBody>
      </p:sp>
    </p:spTree>
    <p:extLst>
      <p:ext uri="{BB962C8B-B14F-4D97-AF65-F5344CB8AC3E}">
        <p14:creationId xmlns:p14="http://schemas.microsoft.com/office/powerpoint/2010/main" val="1849195395"/>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itle 1"/>
          <p:cNvSpPr>
            <a:spLocks noGrp="1"/>
          </p:cNvSpPr>
          <p:nvPr>
            <p:ph type="title"/>
          </p:nvPr>
        </p:nvSpPr>
        <p:spPr>
          <a:xfrm>
            <a:off x="838200" y="254000"/>
            <a:ext cx="7581900" cy="492125"/>
          </a:xfrm>
        </p:spPr>
        <p:txBody>
          <a:bodyPr/>
          <a:lstStyle/>
          <a:p>
            <a:r>
              <a:rPr lang="en-US" altLang="en-US" sz="2600" dirty="0" smtClean="0">
                <a:latin typeface="Arial" charset="0"/>
              </a:rPr>
              <a:t>The Fishwife, 1572</a:t>
            </a:r>
          </a:p>
        </p:txBody>
      </p:sp>
      <p:pic>
        <p:nvPicPr>
          <p:cNvPr id="14339" name="Picture 1" descr="The Fishwife, 1572. Women were essential partners in most Dutch family businesses. This scene by the Dutch artist Adriaen van Ostade shows a woman preparing fish for retail sa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38200" y="762000"/>
            <a:ext cx="7581900"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9638" y="6553200"/>
            <a:ext cx="6096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p445</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615881139"/>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304800"/>
            <a:ext cx="7772400" cy="492125"/>
          </a:xfrm>
        </p:spPr>
        <p:txBody>
          <a:bodyPr/>
          <a:lstStyle/>
          <a:p>
            <a:r>
              <a:rPr lang="en-US" altLang="en-US" sz="2600" dirty="0" smtClean="0">
                <a:latin typeface="Arial" charset="0"/>
              </a:rPr>
              <a:t>Dutch World Map, 1641</a:t>
            </a:r>
          </a:p>
        </p:txBody>
      </p:sp>
      <p:pic>
        <p:nvPicPr>
          <p:cNvPr id="15363" name="Picture 1" descr="Dutch World Map, 1641. It is easy to see why the Chinese would not have liked to see their empire at the far right edge of this widely printed map. Besides the distortions caused by the Mercator projection, geographical ignorance exaggerates the size of North America and Antarctic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838200"/>
            <a:ext cx="7823200"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1613"/>
            <a:ext cx="609600" cy="277812"/>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p447</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043809355"/>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a:xfrm>
            <a:off x="715963" y="457200"/>
            <a:ext cx="7772400" cy="492125"/>
          </a:xfrm>
        </p:spPr>
        <p:txBody>
          <a:bodyPr/>
          <a:lstStyle/>
          <a:p>
            <a:r>
              <a:rPr lang="en-US" altLang="en-US" sz="2600" dirty="0" smtClean="0">
                <a:latin typeface="Arial" charset="0"/>
              </a:rPr>
              <a:t>Port of Amsterdam</a:t>
            </a:r>
          </a:p>
        </p:txBody>
      </p:sp>
      <p:pic>
        <p:nvPicPr>
          <p:cNvPr id="16387" name="Picture 1" descr="Port of Amsterdam. Ships, barges, and boats of all types are visible in this busy seventeenth-century scene. The large building in the center is the Admiralty House, the headquarters of the Dutch East India Compa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88132" y="1066800"/>
            <a:ext cx="862806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477000"/>
            <a:ext cx="6096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p448</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373574543"/>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522359"/>
            <a:ext cx="7772400" cy="707886"/>
          </a:xfrm>
          <a:noFill/>
        </p:spPr>
        <p:txBody>
          <a:bodyPr/>
          <a:lstStyle/>
          <a:p>
            <a:pPr eaLnBrk="1" hangingPunct="1"/>
            <a:r>
              <a:rPr lang="en-US" altLang="en-US" sz="4000" dirty="0" smtClean="0">
                <a:solidFill>
                  <a:schemeClr val="tx1"/>
                </a:solidFill>
                <a:latin typeface="Arial" charset="0"/>
              </a:rPr>
              <a:t>Political Innovations, Part 1</a:t>
            </a:r>
          </a:p>
        </p:txBody>
      </p:sp>
      <p:sp>
        <p:nvSpPr>
          <p:cNvPr id="17411" name="Rectangle 3"/>
          <p:cNvSpPr>
            <a:spLocks noGrp="1" noChangeArrowheads="1"/>
          </p:cNvSpPr>
          <p:nvPr>
            <p:ph type="body" idx="1"/>
          </p:nvPr>
        </p:nvSpPr>
        <p:spPr>
          <a:xfrm>
            <a:off x="762000" y="1600200"/>
            <a:ext cx="8077200" cy="4524375"/>
          </a:xfrm>
          <a:noFill/>
        </p:spPr>
        <p:txBody>
          <a:bodyPr/>
          <a:lstStyle/>
          <a:p>
            <a:pPr eaLnBrk="1" hangingPunct="1">
              <a:buFontTx/>
              <a:buChar char="•"/>
            </a:pPr>
            <a:r>
              <a:rPr lang="en-US" altLang="en-US" smtClean="0">
                <a:latin typeface="Arial" charset="0"/>
              </a:rPr>
              <a:t>State Development</a:t>
            </a:r>
          </a:p>
          <a:p>
            <a:pPr marL="1085850" lvl="1" indent="-342900" eaLnBrk="1" hangingPunct="1">
              <a:buFontTx/>
              <a:buChar char="•"/>
            </a:pPr>
            <a:r>
              <a:rPr lang="en-US" altLang="en-US" smtClean="0">
                <a:latin typeface="Arial" charset="0"/>
              </a:rPr>
              <a:t>Fragmentation in Austrian/Habsburg empire</a:t>
            </a:r>
          </a:p>
          <a:p>
            <a:pPr marL="1085850" lvl="1" indent="-342900" eaLnBrk="1" hangingPunct="1">
              <a:buFontTx/>
              <a:buChar char="•"/>
            </a:pPr>
            <a:r>
              <a:rPr lang="en-US" altLang="en-US" smtClean="0">
                <a:latin typeface="Arial" charset="0"/>
              </a:rPr>
              <a:t>Moves to unification: Britain/France/Spain</a:t>
            </a:r>
          </a:p>
          <a:p>
            <a:pPr eaLnBrk="1" hangingPunct="1">
              <a:buFontTx/>
              <a:buChar char="•"/>
            </a:pPr>
            <a:r>
              <a:rPr lang="en-US" altLang="en-US" smtClean="0">
                <a:latin typeface="Arial" charset="0"/>
              </a:rPr>
              <a:t>Monarchies in England and France</a:t>
            </a:r>
          </a:p>
          <a:p>
            <a:pPr marL="1085850" lvl="1" indent="-342900" eaLnBrk="1" hangingPunct="1">
              <a:buFontTx/>
              <a:buChar char="•"/>
            </a:pPr>
            <a:r>
              <a:rPr lang="en-US" altLang="en-US" smtClean="0">
                <a:latin typeface="Arial" charset="0"/>
              </a:rPr>
              <a:t>England: civil war and parliament</a:t>
            </a:r>
          </a:p>
          <a:p>
            <a:pPr marL="1085850" lvl="1" indent="-342900" eaLnBrk="1" hangingPunct="1">
              <a:buFontTx/>
              <a:buChar char="•"/>
            </a:pPr>
            <a:r>
              <a:rPr lang="en-US" altLang="en-US" smtClean="0">
                <a:latin typeface="Arial" charset="0"/>
              </a:rPr>
              <a:t>France: absolutism or co-option?</a:t>
            </a:r>
          </a:p>
        </p:txBody>
      </p:sp>
    </p:spTree>
    <p:extLst>
      <p:ext uri="{BB962C8B-B14F-4D97-AF65-F5344CB8AC3E}">
        <p14:creationId xmlns:p14="http://schemas.microsoft.com/office/powerpoint/2010/main" val="1543139708"/>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85800" y="522359"/>
            <a:ext cx="7772400" cy="707886"/>
          </a:xfrm>
        </p:spPr>
        <p:txBody>
          <a:bodyPr/>
          <a:lstStyle/>
          <a:p>
            <a:pPr eaLnBrk="1" hangingPunct="1"/>
            <a:r>
              <a:rPr lang="en-US" altLang="en-US" sz="4000" dirty="0" smtClean="0">
                <a:solidFill>
                  <a:schemeClr val="tx1"/>
                </a:solidFill>
                <a:latin typeface="Arial" charset="0"/>
              </a:rPr>
              <a:t>Political Innovations, Part 2</a:t>
            </a:r>
            <a:endParaRPr lang="en-US" altLang="en-US" sz="4000" dirty="0" smtClean="0">
              <a:latin typeface="Arial" charset="0"/>
            </a:endParaRPr>
          </a:p>
        </p:txBody>
      </p:sp>
      <p:sp>
        <p:nvSpPr>
          <p:cNvPr id="29698" name="Content Placeholder 2"/>
          <p:cNvSpPr>
            <a:spLocks noGrp="1"/>
          </p:cNvSpPr>
          <p:nvPr>
            <p:ph idx="1"/>
          </p:nvPr>
        </p:nvSpPr>
        <p:spPr>
          <a:xfrm>
            <a:off x="685800" y="1752600"/>
            <a:ext cx="7772400" cy="4032250"/>
          </a:xfrm>
        </p:spPr>
        <p:txBody>
          <a:bodyPr/>
          <a:lstStyle/>
          <a:p>
            <a:pPr marL="0" indent="0" eaLnBrk="1" hangingPunct="1">
              <a:defRPr/>
            </a:pPr>
            <a:r>
              <a:rPr lang="en-US" altLang="en-US" dirty="0" smtClean="0">
                <a:latin typeface="Arial" pitchFamily="34" charset="0"/>
              </a:rPr>
              <a:t>Warfare and Diplomacy</a:t>
            </a:r>
          </a:p>
          <a:p>
            <a:pPr marL="800100" lvl="2" indent="0" eaLnBrk="1" hangingPunct="1">
              <a:defRPr/>
            </a:pPr>
            <a:r>
              <a:rPr lang="en-US" altLang="en-US" sz="3200" dirty="0" smtClean="0">
                <a:latin typeface="Arial" pitchFamily="34" charset="0"/>
              </a:rPr>
              <a:t> Military revolution</a:t>
            </a:r>
          </a:p>
          <a:p>
            <a:pPr lvl="3" indent="-342900" eaLnBrk="1" hangingPunct="1">
              <a:buFont typeface="Arial" panose="020B0604020202020204" pitchFamily="34" charset="0"/>
              <a:buChar char="•"/>
              <a:defRPr/>
            </a:pPr>
            <a:r>
              <a:rPr lang="en-US" altLang="en-US" sz="3200" dirty="0" smtClean="0">
                <a:latin typeface="Arial" pitchFamily="34" charset="0"/>
              </a:rPr>
              <a:t>Armies, weaponry and techniques</a:t>
            </a:r>
            <a:endParaRPr lang="en-US" altLang="en-US" dirty="0" smtClean="0">
              <a:latin typeface="Arial" pitchFamily="34" charset="0"/>
            </a:endParaRPr>
          </a:p>
          <a:p>
            <a:pPr marL="800100" lvl="2" indent="0" eaLnBrk="1" hangingPunct="1">
              <a:defRPr/>
            </a:pPr>
            <a:r>
              <a:rPr lang="en-US" altLang="en-US" sz="3200" dirty="0" smtClean="0">
                <a:latin typeface="Arial" pitchFamily="34" charset="0"/>
              </a:rPr>
              <a:t> Balance of Power</a:t>
            </a:r>
          </a:p>
          <a:p>
            <a:pPr marL="1714500" lvl="3" indent="-457200" eaLnBrk="1" hangingPunct="1">
              <a:buFont typeface="Arial" panose="020B0604020202020204" pitchFamily="34" charset="0"/>
              <a:buChar char="•"/>
              <a:defRPr/>
            </a:pPr>
            <a:r>
              <a:rPr lang="en-US" altLang="en-US" sz="3200" dirty="0" smtClean="0">
                <a:latin typeface="Arial" pitchFamily="34" charset="0"/>
              </a:rPr>
              <a:t>French army, British navy</a:t>
            </a:r>
          </a:p>
          <a:p>
            <a:pPr marL="1714500" lvl="3" indent="-457200" eaLnBrk="1" hangingPunct="1">
              <a:buFont typeface="Arial" panose="020B0604020202020204" pitchFamily="34" charset="0"/>
              <a:buChar char="•"/>
              <a:defRPr/>
            </a:pPr>
            <a:r>
              <a:rPr lang="en-US" altLang="en-US" sz="3200" dirty="0" smtClean="0">
                <a:latin typeface="Arial" pitchFamily="34" charset="0"/>
              </a:rPr>
              <a:t>War of Spanish Succession</a:t>
            </a:r>
          </a:p>
        </p:txBody>
      </p:sp>
    </p:spTree>
    <p:extLst>
      <p:ext uri="{BB962C8B-B14F-4D97-AF65-F5344CB8AC3E}">
        <p14:creationId xmlns:p14="http://schemas.microsoft.com/office/powerpoint/2010/main" val="2492666936"/>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28600"/>
            <a:ext cx="8432800" cy="492125"/>
          </a:xfrm>
        </p:spPr>
        <p:txBody>
          <a:bodyPr/>
          <a:lstStyle/>
          <a:p>
            <a:r>
              <a:rPr lang="en-US" altLang="en-US" sz="2600" dirty="0" smtClean="0">
                <a:latin typeface="Arial" charset="0"/>
              </a:rPr>
              <a:t>The European Empire of Charles V</a:t>
            </a:r>
          </a:p>
        </p:txBody>
      </p:sp>
      <p:pic>
        <p:nvPicPr>
          <p:cNvPr id="19459" name="Picture 1" descr="Map 17.2 The European Empire of Charles V. Charles was Europe’s most powerful monarch, ruling Spain from 1516 and the Holy Roman Empire from 1519 to his abdication in 1556. The map does not show his extensive holdings in the Americas and Asia. Shaded regions on the map indicate lands inherited by Charles V, lands gained by Charles V from 1519 to 1556, states favorable to Charles V, and enemies of Charles V."/>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830262"/>
            <a:ext cx="84328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92189" y="6581775"/>
            <a:ext cx="14478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16.2 p451</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439111289"/>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4800" y="304800"/>
            <a:ext cx="8305800" cy="1143000"/>
          </a:xfrm>
        </p:spPr>
        <p:txBody>
          <a:bodyPr/>
          <a:lstStyle/>
          <a:p>
            <a:r>
              <a:rPr lang="en-US" altLang="en-US" sz="2600" dirty="0" smtClean="0">
                <a:latin typeface="Arial" charset="0"/>
              </a:rPr>
              <a:t>Rulers in Early Modern Western Europe</a:t>
            </a:r>
          </a:p>
        </p:txBody>
      </p:sp>
      <p:graphicFrame>
        <p:nvGraphicFramePr>
          <p:cNvPr id="2" name="Table 1"/>
          <p:cNvGraphicFramePr>
            <a:graphicFrameLocks noGrp="1"/>
          </p:cNvGraphicFramePr>
          <p:nvPr>
            <p:extLst/>
          </p:nvPr>
        </p:nvGraphicFramePr>
        <p:xfrm>
          <a:off x="304800" y="1295400"/>
          <a:ext cx="8305800" cy="5105401"/>
        </p:xfrm>
        <a:graphic>
          <a:graphicData uri="http://schemas.openxmlformats.org/drawingml/2006/table">
            <a:tbl>
              <a:tblPr firstRow="1" bandRow="1">
                <a:tableStyleId>{5C22544A-7EE6-4342-B048-85BDC9FD1C3A}</a:tableStyleId>
              </a:tblPr>
              <a:tblGrid>
                <a:gridCol w="2695063"/>
                <a:gridCol w="2662960"/>
                <a:gridCol w="2947777"/>
              </a:tblGrid>
              <a:tr h="331218">
                <a:tc>
                  <a:txBody>
                    <a:bodyPr/>
                    <a:lstStyle/>
                    <a:p>
                      <a:pPr marL="0" marR="0">
                        <a:spcBef>
                          <a:spcPts val="0"/>
                        </a:spcBef>
                        <a:spcAft>
                          <a:spcPts val="0"/>
                        </a:spcAft>
                      </a:pPr>
                      <a:r>
                        <a:rPr lang="en-US" sz="1400" dirty="0">
                          <a:effectLst/>
                          <a:latin typeface="Calibri" panose="020F0502020204030204" pitchFamily="34" charset="0"/>
                        </a:rPr>
                        <a:t>Spain</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a:effectLst/>
                          <a:latin typeface="Calibri" panose="020F0502020204030204" pitchFamily="34" charset="0"/>
                        </a:rPr>
                        <a:t>France</a:t>
                      </a:r>
                      <a:endParaRPr lang="en-US" sz="140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a:effectLst/>
                          <a:latin typeface="Calibri" panose="020F0502020204030204" pitchFamily="34" charset="0"/>
                        </a:rPr>
                        <a:t>England/Great Britain</a:t>
                      </a:r>
                      <a:endParaRPr lang="en-US" sz="1400">
                        <a:effectLst/>
                        <a:latin typeface="Calibri" panose="020F0502020204030204" pitchFamily="34" charset="0"/>
                        <a:ea typeface="MS Mincho"/>
                        <a:cs typeface="Times New Roman"/>
                      </a:endParaRPr>
                    </a:p>
                  </a:txBody>
                  <a:tcPr marL="42499" marR="42499" marT="0" marB="0"/>
                </a:tc>
              </a:tr>
              <a:tr h="1409077">
                <a:tc>
                  <a:txBody>
                    <a:bodyPr/>
                    <a:lstStyle/>
                    <a:p>
                      <a:pPr marL="0" marR="0">
                        <a:spcBef>
                          <a:spcPts val="0"/>
                        </a:spcBef>
                        <a:spcAft>
                          <a:spcPts val="0"/>
                        </a:spcAft>
                      </a:pPr>
                      <a:r>
                        <a:rPr lang="en-US" sz="1400" b="1" dirty="0">
                          <a:effectLst/>
                          <a:latin typeface="Calibri" panose="020F0502020204030204" pitchFamily="34" charset="0"/>
                        </a:rPr>
                        <a:t>Habsburg Dynasty</a:t>
                      </a:r>
                    </a:p>
                    <a:p>
                      <a:pPr marL="0" marR="0">
                        <a:spcBef>
                          <a:spcPts val="0"/>
                        </a:spcBef>
                        <a:spcAft>
                          <a:spcPts val="0"/>
                        </a:spcAft>
                      </a:pPr>
                      <a:r>
                        <a:rPr lang="en-US" sz="1400" dirty="0">
                          <a:effectLst/>
                          <a:latin typeface="Calibri" panose="020F0502020204030204" pitchFamily="34" charset="0"/>
                        </a:rPr>
                        <a:t>Charles 1 (King of Spain 1516-1556), also known as Charles V (Holy </a:t>
                      </a:r>
                      <a:r>
                        <a:rPr lang="en-US" sz="1400" dirty="0" smtClean="0">
                          <a:effectLst/>
                          <a:latin typeface="Calibri" panose="020F0502020204030204" pitchFamily="34" charset="0"/>
                        </a:rPr>
                        <a:t>Roman </a:t>
                      </a:r>
                      <a:r>
                        <a:rPr lang="en-US" sz="1400" dirty="0">
                          <a:effectLst/>
                          <a:latin typeface="Calibri" panose="020F0502020204030204" pitchFamily="34" charset="0"/>
                        </a:rPr>
                        <a:t>Emperor 1519-1556)</a:t>
                      </a:r>
                    </a:p>
                    <a:p>
                      <a:pPr marL="0" marR="0">
                        <a:spcBef>
                          <a:spcPts val="0"/>
                        </a:spcBef>
                        <a:spcAft>
                          <a:spcPts val="0"/>
                        </a:spcAft>
                      </a:pPr>
                      <a:r>
                        <a:rPr lang="en-US" sz="1400" dirty="0">
                          <a:effectLst/>
                          <a:latin typeface="Calibri" panose="020F0502020204030204" pitchFamily="34" charset="0"/>
                        </a:rPr>
                        <a:t>Philip II (1556-1598)</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b="1" dirty="0">
                          <a:effectLst/>
                          <a:latin typeface="Calibri" panose="020F0502020204030204" pitchFamily="34" charset="0"/>
                        </a:rPr>
                        <a:t>Valois Dynasty</a:t>
                      </a:r>
                    </a:p>
                    <a:p>
                      <a:pPr marL="0" marR="0">
                        <a:spcBef>
                          <a:spcPts val="0"/>
                        </a:spcBef>
                        <a:spcAft>
                          <a:spcPts val="0"/>
                        </a:spcAft>
                      </a:pPr>
                      <a:r>
                        <a:rPr lang="en-US" sz="1400" dirty="0">
                          <a:effectLst/>
                          <a:latin typeface="Calibri" panose="020F0502020204030204" pitchFamily="34" charset="0"/>
                        </a:rPr>
                        <a:t>Francis I (1515-1547)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Henry </a:t>
                      </a:r>
                      <a:r>
                        <a:rPr lang="en-US" sz="1400" dirty="0">
                          <a:effectLst/>
                          <a:latin typeface="Calibri" panose="020F0502020204030204" pitchFamily="34" charset="0"/>
                        </a:rPr>
                        <a:t>II (1547-1559)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Francis </a:t>
                      </a:r>
                      <a:r>
                        <a:rPr lang="en-US" sz="1400" dirty="0">
                          <a:effectLst/>
                          <a:latin typeface="Calibri" panose="020F0502020204030204" pitchFamily="34" charset="0"/>
                        </a:rPr>
                        <a:t>II (1559-1560)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Charles </a:t>
                      </a:r>
                      <a:r>
                        <a:rPr lang="en-US" sz="1400" dirty="0">
                          <a:effectLst/>
                          <a:latin typeface="Calibri" panose="020F0502020204030204" pitchFamily="34" charset="0"/>
                        </a:rPr>
                        <a:t>IX (1560-1574)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Henry </a:t>
                      </a:r>
                      <a:r>
                        <a:rPr lang="en-US" sz="1400" dirty="0">
                          <a:effectLst/>
                          <a:latin typeface="Calibri" panose="020F0502020204030204" pitchFamily="34" charset="0"/>
                        </a:rPr>
                        <a:t>III (1574-1589)</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b="1" dirty="0">
                          <a:effectLst/>
                          <a:latin typeface="Calibri" panose="020F0502020204030204" pitchFamily="34" charset="0"/>
                        </a:rPr>
                        <a:t>Tudor Dynasty </a:t>
                      </a:r>
                      <a:endParaRPr lang="en-US" sz="1400" b="1"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Henry </a:t>
                      </a:r>
                      <a:r>
                        <a:rPr lang="en-US" sz="1400" dirty="0">
                          <a:effectLst/>
                          <a:latin typeface="Calibri" panose="020F0502020204030204" pitchFamily="34" charset="0"/>
                        </a:rPr>
                        <a:t>VIII (1509-1547)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Edward </a:t>
                      </a:r>
                      <a:r>
                        <a:rPr lang="en-US" sz="1400" dirty="0">
                          <a:effectLst/>
                          <a:latin typeface="Calibri" panose="020F0502020204030204" pitchFamily="34" charset="0"/>
                        </a:rPr>
                        <a:t>VI (1547-1553)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Mary </a:t>
                      </a:r>
                      <a:r>
                        <a:rPr lang="en-US" sz="1400" dirty="0">
                          <a:effectLst/>
                          <a:latin typeface="Calibri" panose="020F0502020204030204" pitchFamily="34" charset="0"/>
                        </a:rPr>
                        <a:t>I (1553-1558)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Elizabeth </a:t>
                      </a:r>
                      <a:r>
                        <a:rPr lang="en-US" sz="1400" dirty="0">
                          <a:effectLst/>
                          <a:latin typeface="Calibri" panose="020F0502020204030204" pitchFamily="34" charset="0"/>
                        </a:rPr>
                        <a:t>I (1558-1603)</a:t>
                      </a:r>
                      <a:endParaRPr lang="en-US" sz="1400" dirty="0">
                        <a:effectLst/>
                        <a:latin typeface="Calibri" panose="020F0502020204030204" pitchFamily="34" charset="0"/>
                        <a:ea typeface="MS Mincho"/>
                        <a:cs typeface="Times New Roman"/>
                      </a:endParaRPr>
                    </a:p>
                  </a:txBody>
                  <a:tcPr marL="42499" marR="42499" marT="0" marB="0"/>
                </a:tc>
              </a:tr>
              <a:tr h="2086751">
                <a:tc>
                  <a:txBody>
                    <a:bodyPr/>
                    <a:lstStyle/>
                    <a:p>
                      <a:pPr marL="0" marR="0">
                        <a:spcBef>
                          <a:spcPts val="0"/>
                        </a:spcBef>
                        <a:spcAft>
                          <a:spcPts val="0"/>
                        </a:spcAft>
                      </a:pPr>
                      <a:r>
                        <a:rPr lang="en-US" sz="1400" dirty="0">
                          <a:effectLst/>
                          <a:latin typeface="Calibri" panose="020F0502020204030204" pitchFamily="34" charset="0"/>
                        </a:rPr>
                        <a:t>Philip III (1598-1621)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Philip </a:t>
                      </a:r>
                      <a:r>
                        <a:rPr lang="en-US" sz="1400" dirty="0">
                          <a:effectLst/>
                          <a:latin typeface="Calibri" panose="020F0502020204030204" pitchFamily="34" charset="0"/>
                        </a:rPr>
                        <a:t>IV (1621-1665)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Charles </a:t>
                      </a:r>
                      <a:r>
                        <a:rPr lang="en-US" sz="1400" dirty="0">
                          <a:effectLst/>
                          <a:latin typeface="Calibri" panose="020F0502020204030204" pitchFamily="34" charset="0"/>
                        </a:rPr>
                        <a:t>II (1665-1700)</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b="1" dirty="0">
                          <a:effectLst/>
                          <a:latin typeface="Calibri" panose="020F0502020204030204" pitchFamily="34" charset="0"/>
                        </a:rPr>
                        <a:t>Bourbon Dynasty</a:t>
                      </a:r>
                    </a:p>
                    <a:p>
                      <a:pPr marL="0" marR="0">
                        <a:spcBef>
                          <a:spcPts val="0"/>
                        </a:spcBef>
                        <a:spcAft>
                          <a:spcPts val="0"/>
                        </a:spcAft>
                      </a:pPr>
                      <a:r>
                        <a:rPr lang="en-US" sz="1400" dirty="0">
                          <a:effectLst/>
                          <a:latin typeface="Calibri" panose="020F0502020204030204" pitchFamily="34" charset="0"/>
                        </a:rPr>
                        <a:t>Henry IV </a:t>
                      </a:r>
                      <a:r>
                        <a:rPr lang="en-US" sz="1400" dirty="0" smtClean="0">
                          <a:effectLst/>
                          <a:latin typeface="Calibri" panose="020F0502020204030204" pitchFamily="34" charset="0"/>
                        </a:rPr>
                        <a:t>(1589-1610)</a:t>
                      </a:r>
                      <a:r>
                        <a:rPr lang="en-US" sz="1400" baseline="30000" dirty="0" smtClean="0">
                          <a:effectLst/>
                          <a:latin typeface="Calibri" panose="020F0502020204030204" pitchFamily="34" charset="0"/>
                        </a:rPr>
                        <a:t>a</a:t>
                      </a:r>
                      <a:r>
                        <a:rPr lang="en-US" sz="1400" dirty="0" smtClean="0">
                          <a:effectLst/>
                          <a:latin typeface="Calibri" panose="020F0502020204030204" pitchFamily="34" charset="0"/>
                        </a:rPr>
                        <a:t> </a:t>
                      </a:r>
                    </a:p>
                    <a:p>
                      <a:pPr marL="0" marR="0">
                        <a:spcBef>
                          <a:spcPts val="0"/>
                        </a:spcBef>
                        <a:spcAft>
                          <a:spcPts val="0"/>
                        </a:spcAft>
                      </a:pPr>
                      <a:r>
                        <a:rPr lang="en-US" sz="1400" dirty="0" smtClean="0">
                          <a:effectLst/>
                          <a:latin typeface="Calibri" panose="020F0502020204030204" pitchFamily="34" charset="0"/>
                        </a:rPr>
                        <a:t>Louis </a:t>
                      </a:r>
                      <a:r>
                        <a:rPr lang="en-US" sz="1400" dirty="0">
                          <a:effectLst/>
                          <a:latin typeface="Calibri" panose="020F0502020204030204" pitchFamily="34" charset="0"/>
                        </a:rPr>
                        <a:t>XIII (1610-1643)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Louis </a:t>
                      </a:r>
                      <a:r>
                        <a:rPr lang="en-US" sz="1400" dirty="0">
                          <a:effectLst/>
                          <a:latin typeface="Calibri" panose="020F0502020204030204" pitchFamily="34" charset="0"/>
                        </a:rPr>
                        <a:t>XIV (1643-1715)</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b="1" dirty="0">
                          <a:effectLst/>
                          <a:latin typeface="Calibri" panose="020F0502020204030204" pitchFamily="34" charset="0"/>
                        </a:rPr>
                        <a:t>Stuart Dynasty</a:t>
                      </a:r>
                    </a:p>
                    <a:p>
                      <a:pPr marL="0" marR="0">
                        <a:spcBef>
                          <a:spcPts val="0"/>
                        </a:spcBef>
                        <a:spcAft>
                          <a:spcPts val="0"/>
                        </a:spcAft>
                      </a:pPr>
                      <a:r>
                        <a:rPr lang="en-US" sz="1400" dirty="0">
                          <a:effectLst/>
                          <a:latin typeface="Calibri" panose="020F0502020204030204" pitchFamily="34" charset="0"/>
                        </a:rPr>
                        <a:t>James I (1603-1625)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Charles </a:t>
                      </a:r>
                      <a:r>
                        <a:rPr lang="en-US" sz="1400" dirty="0">
                          <a:effectLst/>
                          <a:latin typeface="Calibri" panose="020F0502020204030204" pitchFamily="34" charset="0"/>
                        </a:rPr>
                        <a:t>I (1625-1649)</a:t>
                      </a:r>
                      <a:r>
                        <a:rPr lang="en-US" sz="1400" baseline="30000" dirty="0">
                          <a:effectLst/>
                          <a:latin typeface="Calibri" panose="020F0502020204030204" pitchFamily="34" charset="0"/>
                        </a:rPr>
                        <a:t>a,b</a:t>
                      </a:r>
                      <a:r>
                        <a:rPr lang="en-US" sz="1400" dirty="0">
                          <a:effectLst/>
                          <a:latin typeface="Calibri" panose="020F0502020204030204" pitchFamily="34" charset="0"/>
                        </a:rPr>
                        <a:t>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a:t>
                      </a:r>
                      <a:r>
                        <a:rPr lang="en-US" sz="1400" dirty="0">
                          <a:effectLst/>
                          <a:latin typeface="Calibri" panose="020F0502020204030204" pitchFamily="34" charset="0"/>
                        </a:rPr>
                        <a:t>Puritan Republic, 1649-1660)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Charles </a:t>
                      </a:r>
                      <a:r>
                        <a:rPr lang="en-US" sz="1400" dirty="0">
                          <a:effectLst/>
                          <a:latin typeface="Calibri" panose="020F0502020204030204" pitchFamily="34" charset="0"/>
                        </a:rPr>
                        <a:t>II (1660-1685)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James </a:t>
                      </a:r>
                      <a:r>
                        <a:rPr lang="en-US" sz="1400" dirty="0">
                          <a:effectLst/>
                          <a:latin typeface="Calibri" panose="020F0502020204030204" pitchFamily="34" charset="0"/>
                        </a:rPr>
                        <a:t>II (1685-1688)</a:t>
                      </a:r>
                      <a:r>
                        <a:rPr lang="en-US" sz="1400" baseline="30000" dirty="0">
                          <a:effectLst/>
                          <a:latin typeface="Calibri" panose="020F0502020204030204" pitchFamily="34" charset="0"/>
                        </a:rPr>
                        <a:t>b</a:t>
                      </a:r>
                      <a:r>
                        <a:rPr lang="en-US" sz="1400" dirty="0">
                          <a:effectLst/>
                          <a:latin typeface="Calibri" panose="020F0502020204030204" pitchFamily="34" charset="0"/>
                        </a:rPr>
                        <a:t>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William </a:t>
                      </a:r>
                      <a:r>
                        <a:rPr lang="en-US" sz="1400" dirty="0">
                          <a:effectLst/>
                          <a:latin typeface="Calibri" panose="020F0502020204030204" pitchFamily="34" charset="0"/>
                        </a:rPr>
                        <a:t>III (1689-1702) </a:t>
                      </a:r>
                      <a:r>
                        <a:rPr lang="en-US" sz="1400" dirty="0" smtClean="0">
                          <a:effectLst/>
                          <a:latin typeface="Calibri" panose="020F0502020204030204" pitchFamily="34" charset="0"/>
                        </a:rPr>
                        <a:t>and Mary </a:t>
                      </a:r>
                      <a:r>
                        <a:rPr lang="en-US" sz="1400" dirty="0">
                          <a:effectLst/>
                          <a:latin typeface="Calibri" panose="020F0502020204030204" pitchFamily="34" charset="0"/>
                        </a:rPr>
                        <a:t>II (1689-1694)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Anne </a:t>
                      </a:r>
                      <a:r>
                        <a:rPr lang="en-US" sz="1400" dirty="0">
                          <a:effectLst/>
                          <a:latin typeface="Calibri" panose="020F0502020204030204" pitchFamily="34" charset="0"/>
                        </a:rPr>
                        <a:t>(1702-1714)</a:t>
                      </a:r>
                      <a:endParaRPr lang="en-US" sz="1400" dirty="0">
                        <a:effectLst/>
                        <a:latin typeface="Calibri" panose="020F0502020204030204" pitchFamily="34" charset="0"/>
                        <a:ea typeface="MS Mincho"/>
                        <a:cs typeface="Times New Roman"/>
                      </a:endParaRPr>
                    </a:p>
                  </a:txBody>
                  <a:tcPr marL="42499" marR="42499" marT="0" marB="0"/>
                </a:tc>
              </a:tr>
              <a:tr h="1278355">
                <a:tc>
                  <a:txBody>
                    <a:bodyPr/>
                    <a:lstStyle/>
                    <a:p>
                      <a:pPr marL="0" marR="0">
                        <a:spcBef>
                          <a:spcPts val="0"/>
                        </a:spcBef>
                        <a:spcAft>
                          <a:spcPts val="0"/>
                        </a:spcAft>
                      </a:pPr>
                      <a:r>
                        <a:rPr lang="en-US" sz="1400" b="1" dirty="0">
                          <a:effectLst/>
                          <a:latin typeface="Calibri" panose="020F0502020204030204" pitchFamily="34" charset="0"/>
                        </a:rPr>
                        <a:t>Bourbon Dynasty </a:t>
                      </a:r>
                      <a:endParaRPr lang="en-US" sz="1400" b="1"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Philip </a:t>
                      </a:r>
                      <a:r>
                        <a:rPr lang="en-US" sz="1400" dirty="0">
                          <a:effectLst/>
                          <a:latin typeface="Calibri" panose="020F0502020204030204" pitchFamily="34" charset="0"/>
                        </a:rPr>
                        <a:t>V (1700-1746)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Ferdinand </a:t>
                      </a:r>
                      <a:r>
                        <a:rPr lang="en-US" sz="1400" dirty="0">
                          <a:effectLst/>
                          <a:latin typeface="Calibri" panose="020F0502020204030204" pitchFamily="34" charset="0"/>
                        </a:rPr>
                        <a:t>VI (1746-1759)</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Louis </a:t>
                      </a:r>
                      <a:r>
                        <a:rPr lang="en-US" sz="1400" dirty="0">
                          <a:effectLst/>
                          <a:latin typeface="Calibri" panose="020F0502020204030204" pitchFamily="34" charset="0"/>
                        </a:rPr>
                        <a:t>XV (1715-1774)</a:t>
                      </a:r>
                      <a:endParaRPr lang="en-US" sz="1400" dirty="0">
                        <a:effectLst/>
                        <a:latin typeface="Calibri" panose="020F0502020204030204" pitchFamily="34" charset="0"/>
                        <a:ea typeface="MS Mincho"/>
                        <a:cs typeface="Times New Roman"/>
                      </a:endParaRPr>
                    </a:p>
                  </a:txBody>
                  <a:tcPr marL="42499" marR="42499" marT="0" marB="0"/>
                </a:tc>
                <a:tc>
                  <a:txBody>
                    <a:bodyPr/>
                    <a:lstStyle/>
                    <a:p>
                      <a:pPr marL="0" marR="0">
                        <a:spcBef>
                          <a:spcPts val="0"/>
                        </a:spcBef>
                        <a:spcAft>
                          <a:spcPts val="0"/>
                        </a:spcAft>
                      </a:pPr>
                      <a:r>
                        <a:rPr lang="en-US" sz="1400" b="1" dirty="0">
                          <a:effectLst/>
                          <a:latin typeface="Calibri" panose="020F0502020204030204" pitchFamily="34" charset="0"/>
                        </a:rPr>
                        <a:t>Hanoverian Dynasty</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George </a:t>
                      </a:r>
                      <a:r>
                        <a:rPr lang="en-US" sz="1400" dirty="0">
                          <a:effectLst/>
                          <a:latin typeface="Calibri" panose="020F0502020204030204" pitchFamily="34" charset="0"/>
                        </a:rPr>
                        <a:t>I (1714-1727) </a:t>
                      </a: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George </a:t>
                      </a:r>
                      <a:r>
                        <a:rPr lang="en-US" sz="1400" dirty="0">
                          <a:effectLst/>
                          <a:latin typeface="Calibri" panose="020F0502020204030204" pitchFamily="34" charset="0"/>
                        </a:rPr>
                        <a:t>II (1727-1760)</a:t>
                      </a:r>
                      <a:endParaRPr lang="en-US" sz="1400" dirty="0">
                        <a:effectLst/>
                        <a:latin typeface="Calibri" panose="020F0502020204030204" pitchFamily="34" charset="0"/>
                        <a:ea typeface="MS Mincho"/>
                        <a:cs typeface="Times New Roman"/>
                      </a:endParaRPr>
                    </a:p>
                  </a:txBody>
                  <a:tcPr marL="42499" marR="42499" marT="0" marB="0"/>
                </a:tc>
              </a:tr>
            </a:tbl>
          </a:graphicData>
        </a:graphic>
      </p:graphicFrame>
      <p:sp>
        <p:nvSpPr>
          <p:cNvPr id="9" name="Content Placeholder 8"/>
          <p:cNvSpPr>
            <a:spLocks noGrp="1"/>
          </p:cNvSpPr>
          <p:nvPr>
            <p:ph idx="1"/>
          </p:nvPr>
        </p:nvSpPr>
        <p:spPr>
          <a:xfrm>
            <a:off x="304800" y="6400801"/>
            <a:ext cx="8853055" cy="457199"/>
          </a:xfrm>
        </p:spPr>
        <p:txBody>
          <a:bodyPr/>
          <a:lstStyle/>
          <a:p>
            <a:pPr marL="0" indent="0" eaLnBrk="1" hangingPunct="1">
              <a:spcBef>
                <a:spcPct val="0"/>
              </a:spcBef>
              <a:defRPr/>
            </a:pPr>
            <a:r>
              <a:rPr lang="en-US" altLang="en-US" sz="1200" b="1" kern="1200" baseline="30000" dirty="0" smtClean="0">
                <a:solidFill>
                  <a:srgbClr val="000000"/>
                </a:solidFill>
                <a:latin typeface="Arial" charset="0"/>
              </a:rPr>
              <a:t>a</a:t>
            </a:r>
            <a:r>
              <a:rPr lang="en-US" altLang="en-US" sz="1200" b="1" kern="1200" dirty="0" smtClean="0">
                <a:solidFill>
                  <a:srgbClr val="000000"/>
                </a:solidFill>
                <a:latin typeface="Arial" charset="0"/>
              </a:rPr>
              <a:t> Died a violent death. </a:t>
            </a:r>
            <a:r>
              <a:rPr lang="en-US" altLang="en-US" sz="1200" b="1" kern="1200" baseline="30000" dirty="0" smtClean="0">
                <a:solidFill>
                  <a:srgbClr val="000000"/>
                </a:solidFill>
                <a:latin typeface="Arial" charset="0"/>
              </a:rPr>
              <a:t>b</a:t>
            </a:r>
            <a:r>
              <a:rPr lang="en-US" altLang="en-US" sz="1200" b="1" kern="1200" dirty="0" smtClean="0">
                <a:solidFill>
                  <a:srgbClr val="000000"/>
                </a:solidFill>
                <a:latin typeface="Arial" charset="0"/>
              </a:rPr>
              <a:t> Was overthrown</a:t>
            </a:r>
          </a:p>
          <a:p>
            <a:pPr marL="0" indent="0" algn="r" eaLnBrk="1" hangingPunct="1">
              <a:spcBef>
                <a:spcPct val="0"/>
              </a:spcBef>
              <a:defRPr/>
            </a:pPr>
            <a:r>
              <a:rPr lang="en-US" altLang="en-US" sz="1200" b="1" kern="1200" dirty="0" smtClean="0">
                <a:solidFill>
                  <a:srgbClr val="000000"/>
                </a:solidFill>
                <a:latin typeface="Arial" charset="0"/>
              </a:rPr>
              <a:t>Table 16.1 p453</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786929710"/>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le 1"/>
          <p:cNvSpPr>
            <a:spLocks noGrp="1"/>
          </p:cNvSpPr>
          <p:nvPr>
            <p:ph type="title"/>
          </p:nvPr>
        </p:nvSpPr>
        <p:spPr>
          <a:xfrm>
            <a:off x="684213" y="333375"/>
            <a:ext cx="7772400" cy="492125"/>
          </a:xfrm>
        </p:spPr>
        <p:txBody>
          <a:bodyPr/>
          <a:lstStyle/>
          <a:p>
            <a:r>
              <a:rPr lang="en-US" altLang="en-US" sz="2600" dirty="0" smtClean="0">
                <a:latin typeface="Arial" charset="0"/>
              </a:rPr>
              <a:t>Europe in 1740</a:t>
            </a:r>
          </a:p>
        </p:txBody>
      </p:sp>
      <p:pic>
        <p:nvPicPr>
          <p:cNvPr id="21507" name="Picture 1" descr="Map 17.3 Europe in 1740. By the middle of the eighteenth century the great powers of Europe were France, the Austrian Empire, Great Britain, Prussia, and Russia. Spain, the Holy Roman Empire, and the Ottoman Empire were far weaker in 1740 than they had been two centuries earlier. Areas of this map are shaded to represent French Bourbon lands, Spanish Bourbon lands, Austrian Habsburg lands, Prussian lands, Great Britain, the Russian Empire, Russian gains by the year 1725, and the Ottoman Empire by 1722."/>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2413" y="990600"/>
            <a:ext cx="86360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53200"/>
            <a:ext cx="1295400" cy="304800"/>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16.3 p456</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171198329"/>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685800" y="450850"/>
            <a:ext cx="7554913" cy="493713"/>
          </a:xfrm>
        </p:spPr>
        <p:txBody>
          <a:bodyPr/>
          <a:lstStyle/>
          <a:p>
            <a:r>
              <a:rPr lang="en-US" altLang="en-US" sz="2600" dirty="0" smtClean="0">
                <a:latin typeface="Arial" charset="0"/>
              </a:rPr>
              <a:t>Map of the World, circa 1595 </a:t>
            </a:r>
          </a:p>
        </p:txBody>
      </p:sp>
      <p:pic>
        <p:nvPicPr>
          <p:cNvPr id="4099" name="Picture 1" descr="Map of the World, circa 1595. After Ferdinand Magellan, the next explorer to circumnavigate the world was Sir Francis Drake (circa 1540–1596). Departing with five ships in 1577, Drake nonetheless completed the majority of his voyage in a single ship, the Golden Hind, returning to England in 1580. This hand-colored engraving by Jodocus Hondius shows his route. Supported by Queen Elizabeth and other investors, Drake raided Spanish ships and colonial ports and returned with great riches. Unlike Magellan, he traveled far northward before crossing the Pacific, harboring for several weeks near San Francisco Bay and making friendly contact with the native peoples there. Drake later played a decisive role in England’s victory against the Spanish Armada in 1588."/>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43000"/>
            <a:ext cx="75549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42088"/>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p432</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3992773014"/>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519113" y="304800"/>
            <a:ext cx="8280400" cy="492125"/>
          </a:xfrm>
        </p:spPr>
        <p:txBody>
          <a:bodyPr/>
          <a:lstStyle/>
          <a:p>
            <a:r>
              <a:rPr lang="en-US" altLang="en-US" sz="2600" dirty="0" smtClean="0">
                <a:latin typeface="Arial" charset="0"/>
              </a:rPr>
              <a:t>Versailles</a:t>
            </a:r>
          </a:p>
        </p:txBody>
      </p:sp>
      <p:pic>
        <p:nvPicPr>
          <p:cNvPr id="22531" name="Picture 1" descr="Versailles. Constructed during the reign of Louis XIV of France, the palace of Versailles could house ten thousand people. Surrounded by elaborately landscaped grounds and parks, the palace became an effective symbol of royal absolutism."/>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19113" y="838200"/>
            <a:ext cx="82804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477000"/>
            <a:ext cx="609600" cy="304800"/>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p457</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831852206"/>
      </p:ext>
    </p:extLst>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750888" y="152400"/>
            <a:ext cx="7707312" cy="492125"/>
          </a:xfrm>
        </p:spPr>
        <p:txBody>
          <a:bodyPr/>
          <a:lstStyle/>
          <a:p>
            <a:r>
              <a:rPr lang="en-US" altLang="en-US" sz="2600" dirty="0" smtClean="0">
                <a:latin typeface="Arial" charset="0"/>
              </a:rPr>
              <a:t>The Spanish Armada</a:t>
            </a:r>
          </a:p>
        </p:txBody>
      </p:sp>
      <p:pic>
        <p:nvPicPr>
          <p:cNvPr id="23555" name="Picture 1" descr="The Spanish Armada. King Philip II of Spain sent a massive fleet against England in 1588. England’s defeat of the Spanish fleet weakened Spain and began England’s rise to naval dominan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50888" y="723900"/>
            <a:ext cx="7707312"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42088"/>
            <a:ext cx="609600" cy="304800"/>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p458</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4257077575"/>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312738"/>
            <a:ext cx="8108950" cy="492125"/>
          </a:xfrm>
        </p:spPr>
        <p:txBody>
          <a:bodyPr/>
          <a:lstStyle/>
          <a:p>
            <a:r>
              <a:rPr lang="en-US" altLang="en-US" sz="2600" dirty="0" smtClean="0">
                <a:latin typeface="Arial" charset="0"/>
              </a:rPr>
              <a:t>The End of the Tulip Bubble </a:t>
            </a:r>
          </a:p>
        </p:txBody>
      </p:sp>
      <p:pic>
        <p:nvPicPr>
          <p:cNvPr id="5123" name="Picture 1" descr="The End of the Tulip Bubble. The growth of Europe's economy accelerated with the development of commodity and stock markets. While crucial to capital formation and investment these early markets also permitted speculative bubbles. Seventeenth-century Holland experienced one of the most unusual bubbles when tulip prices surged to unsustainable levels and then crashed. In this painting an officer protects an exceptional tulip while his men trample less valuable tulips in an attempt to maintain prices by reducing the number available for sa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814388"/>
            <a:ext cx="81089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1700" y="6553200"/>
            <a:ext cx="6096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p434</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3143352906"/>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522359"/>
            <a:ext cx="7772400" cy="707886"/>
          </a:xfrm>
        </p:spPr>
        <p:txBody>
          <a:bodyPr/>
          <a:lstStyle/>
          <a:p>
            <a:pPr eaLnBrk="1" hangingPunct="1"/>
            <a:r>
              <a:rPr lang="en-US" altLang="en-US" sz="4000" dirty="0" smtClean="0">
                <a:solidFill>
                  <a:schemeClr val="tx1"/>
                </a:solidFill>
                <a:latin typeface="Arial" charset="0"/>
              </a:rPr>
              <a:t>Culture and Ideas, Part 1</a:t>
            </a:r>
          </a:p>
        </p:txBody>
      </p:sp>
      <p:sp>
        <p:nvSpPr>
          <p:cNvPr id="6147" name="Rectangle 3"/>
          <p:cNvSpPr>
            <a:spLocks noGrp="1" noChangeArrowheads="1"/>
          </p:cNvSpPr>
          <p:nvPr>
            <p:ph type="body" idx="1"/>
          </p:nvPr>
        </p:nvSpPr>
        <p:spPr>
          <a:xfrm>
            <a:off x="685800" y="1371600"/>
            <a:ext cx="7772400" cy="4845050"/>
          </a:xfrm>
          <a:noFill/>
        </p:spPr>
        <p:txBody>
          <a:bodyPr/>
          <a:lstStyle/>
          <a:p>
            <a:pPr eaLnBrk="1" hangingPunct="1">
              <a:lnSpc>
                <a:spcPct val="90000"/>
              </a:lnSpc>
              <a:buFontTx/>
              <a:buChar char="•"/>
            </a:pPr>
            <a:r>
              <a:rPr lang="en-US" altLang="en-US" sz="2800" dirty="0" smtClean="0">
                <a:latin typeface="Arial" charset="0"/>
              </a:rPr>
              <a:t>Early Reformation</a:t>
            </a:r>
            <a:endParaRPr lang="en-US" altLang="en-US" sz="2800" dirty="0" smtClean="0">
              <a:solidFill>
                <a:srgbClr val="FF0000"/>
              </a:solidFill>
              <a:latin typeface="Arial" charset="0"/>
            </a:endParaRPr>
          </a:p>
          <a:p>
            <a:pPr marL="1085850" lvl="1" indent="-342900" eaLnBrk="1" hangingPunct="1">
              <a:lnSpc>
                <a:spcPct val="90000"/>
              </a:lnSpc>
              <a:buFontTx/>
              <a:buChar char="•"/>
            </a:pPr>
            <a:r>
              <a:rPr lang="en-US" altLang="en-US" sz="2800" dirty="0" smtClean="0">
                <a:latin typeface="Arial" charset="0"/>
              </a:rPr>
              <a:t>Luther, Calvin and Protestantism</a:t>
            </a:r>
          </a:p>
          <a:p>
            <a:pPr marL="1085850" lvl="1" indent="-342900" eaLnBrk="1" hangingPunct="1">
              <a:lnSpc>
                <a:spcPct val="90000"/>
              </a:lnSpc>
              <a:buFontTx/>
              <a:buChar char="•"/>
            </a:pPr>
            <a:r>
              <a:rPr lang="en-US" altLang="en-US" sz="2800" dirty="0" smtClean="0">
                <a:latin typeface="Arial" charset="0"/>
              </a:rPr>
              <a:t>Catholic Responses</a:t>
            </a:r>
          </a:p>
          <a:p>
            <a:pPr marL="1085850" lvl="1" indent="-342900" eaLnBrk="1" hangingPunct="1">
              <a:lnSpc>
                <a:spcPct val="90000"/>
              </a:lnSpc>
              <a:buFontTx/>
              <a:buChar char="•"/>
            </a:pPr>
            <a:r>
              <a:rPr lang="en-US" altLang="en-US" sz="2800" dirty="0" smtClean="0">
                <a:latin typeface="Arial" charset="0"/>
              </a:rPr>
              <a:t>War, Politics and Religion</a:t>
            </a:r>
          </a:p>
          <a:p>
            <a:pPr marL="1485900" lvl="2" indent="-342900" eaLnBrk="1" hangingPunct="1">
              <a:lnSpc>
                <a:spcPct val="90000"/>
              </a:lnSpc>
            </a:pPr>
            <a:r>
              <a:rPr lang="en-US" altLang="en-US" sz="2400" dirty="0" smtClean="0">
                <a:latin typeface="Arial" charset="0"/>
              </a:rPr>
              <a:t>Henry IV of France</a:t>
            </a:r>
          </a:p>
          <a:p>
            <a:pPr marL="1485900" lvl="2" indent="-342900" eaLnBrk="1" hangingPunct="1">
              <a:lnSpc>
                <a:spcPct val="90000"/>
              </a:lnSpc>
            </a:pPr>
            <a:r>
              <a:rPr lang="en-US" altLang="en-US" sz="2400" dirty="0" smtClean="0">
                <a:latin typeface="Arial" charset="0"/>
              </a:rPr>
              <a:t>Henry VIII and Church of England</a:t>
            </a:r>
          </a:p>
          <a:p>
            <a:pPr marL="1485900" lvl="2" indent="-342900" eaLnBrk="1" hangingPunct="1">
              <a:lnSpc>
                <a:spcPct val="90000"/>
              </a:lnSpc>
            </a:pPr>
            <a:r>
              <a:rPr lang="en-US" altLang="en-US" sz="2400" dirty="0" smtClean="0">
                <a:latin typeface="Arial" charset="0"/>
              </a:rPr>
              <a:t>Thirty Years’ war</a:t>
            </a:r>
          </a:p>
          <a:p>
            <a:pPr eaLnBrk="1" hangingPunct="1">
              <a:lnSpc>
                <a:spcPct val="90000"/>
              </a:lnSpc>
              <a:buFontTx/>
              <a:buChar char="•"/>
            </a:pPr>
            <a:r>
              <a:rPr lang="en-US" altLang="en-US" sz="2800" dirty="0" smtClean="0">
                <a:latin typeface="Arial" charset="0"/>
              </a:rPr>
              <a:t>Local Religion, Traditional Culture and Witch-Hunts</a:t>
            </a:r>
          </a:p>
          <a:p>
            <a:pPr marL="1085850" lvl="1" indent="-342900" eaLnBrk="1" hangingPunct="1">
              <a:lnSpc>
                <a:spcPct val="90000"/>
              </a:lnSpc>
              <a:buFontTx/>
              <a:buChar char="•"/>
            </a:pPr>
            <a:r>
              <a:rPr lang="en-US" altLang="en-US" sz="2800" dirty="0" smtClean="0">
                <a:latin typeface="Arial" charset="0"/>
              </a:rPr>
              <a:t>Context: Religious and political reformations</a:t>
            </a:r>
          </a:p>
        </p:txBody>
      </p:sp>
    </p:spTree>
    <p:extLst>
      <p:ext uri="{BB962C8B-B14F-4D97-AF65-F5344CB8AC3E}">
        <p14:creationId xmlns:p14="http://schemas.microsoft.com/office/powerpoint/2010/main" val="288488904"/>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522359"/>
            <a:ext cx="7772400" cy="707886"/>
          </a:xfrm>
        </p:spPr>
        <p:txBody>
          <a:bodyPr/>
          <a:lstStyle/>
          <a:p>
            <a:r>
              <a:rPr lang="en-US" altLang="en-US" sz="4000" dirty="0" smtClean="0">
                <a:latin typeface="Arial" charset="0"/>
              </a:rPr>
              <a:t>Culture and Ideas, Part 2</a:t>
            </a:r>
          </a:p>
        </p:txBody>
      </p:sp>
      <p:sp>
        <p:nvSpPr>
          <p:cNvPr id="7171" name="Content Placeholder 2"/>
          <p:cNvSpPr>
            <a:spLocks noGrp="1"/>
          </p:cNvSpPr>
          <p:nvPr>
            <p:ph idx="1"/>
          </p:nvPr>
        </p:nvSpPr>
        <p:spPr>
          <a:xfrm>
            <a:off x="685800" y="1752600"/>
            <a:ext cx="7772400" cy="3675063"/>
          </a:xfrm>
        </p:spPr>
        <p:txBody>
          <a:bodyPr/>
          <a:lstStyle/>
          <a:p>
            <a:pPr marL="457200" indent="-457200" eaLnBrk="1" hangingPunct="1">
              <a:buFont typeface="Arial" panose="020B0604020202020204" pitchFamily="34" charset="0"/>
              <a:buChar char="•"/>
            </a:pPr>
            <a:r>
              <a:rPr lang="en-US" altLang="en-US" dirty="0" smtClean="0">
                <a:latin typeface="Arial" charset="0"/>
              </a:rPr>
              <a:t>The Scientific Revolution</a:t>
            </a:r>
          </a:p>
          <a:p>
            <a:pPr marL="1257300" lvl="2" indent="-457200" eaLnBrk="1" hangingPunct="1"/>
            <a:r>
              <a:rPr lang="en-US" altLang="en-US" dirty="0" smtClean="0">
                <a:latin typeface="Arial" charset="0"/>
              </a:rPr>
              <a:t>Historical use of classical learning</a:t>
            </a:r>
          </a:p>
          <a:p>
            <a:pPr marL="1257300" lvl="2" indent="-457200" eaLnBrk="1" hangingPunct="1"/>
            <a:r>
              <a:rPr lang="en-US" altLang="en-US" dirty="0" smtClean="0">
                <a:latin typeface="Arial" charset="0"/>
              </a:rPr>
              <a:t>Copernicus, Galileo and the Church</a:t>
            </a:r>
          </a:p>
          <a:p>
            <a:pPr marL="1257300" lvl="2" indent="-457200" eaLnBrk="1" hangingPunct="1"/>
            <a:r>
              <a:rPr lang="en-US" altLang="en-US" dirty="0" smtClean="0">
                <a:latin typeface="Arial" charset="0"/>
              </a:rPr>
              <a:t>Newton’s Physics</a:t>
            </a:r>
          </a:p>
          <a:p>
            <a:pPr marL="400050" lvl="1" indent="0" eaLnBrk="1" hangingPunct="1">
              <a:buFontTx/>
              <a:buChar char="•"/>
            </a:pPr>
            <a:r>
              <a:rPr lang="en-US" altLang="en-US" dirty="0" smtClean="0">
                <a:latin typeface="Arial" charset="0"/>
              </a:rPr>
              <a:t> The Early Enlightenment</a:t>
            </a:r>
          </a:p>
          <a:p>
            <a:pPr marL="1257300" lvl="2" indent="-457200" eaLnBrk="1" hangingPunct="1"/>
            <a:r>
              <a:rPr lang="en-US" altLang="en-US" dirty="0" smtClean="0">
                <a:latin typeface="Arial" charset="0"/>
              </a:rPr>
              <a:t>Context of scientific and religious changes</a:t>
            </a:r>
          </a:p>
        </p:txBody>
      </p:sp>
    </p:spTree>
    <p:extLst>
      <p:ext uri="{BB962C8B-B14F-4D97-AF65-F5344CB8AC3E}">
        <p14:creationId xmlns:p14="http://schemas.microsoft.com/office/powerpoint/2010/main" val="223859683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381000"/>
            <a:ext cx="7772400" cy="492125"/>
          </a:xfrm>
        </p:spPr>
        <p:txBody>
          <a:bodyPr/>
          <a:lstStyle/>
          <a:p>
            <a:r>
              <a:rPr lang="en-US" altLang="en-US" sz="2600" dirty="0" smtClean="0">
                <a:latin typeface="Arial" charset="0"/>
              </a:rPr>
              <a:t>Luther and the Reformation </a:t>
            </a:r>
          </a:p>
        </p:txBody>
      </p:sp>
      <p:pic>
        <p:nvPicPr>
          <p:cNvPr id="8195" name="Picture 1" descr="Luther and the Reformation. This sixteenth-century woodcut of Martin Luther shows him writing his demands for religious reform with a symbolically oversized quill pen on the door of All Saints Church in Wittenberg, Germa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914400"/>
            <a:ext cx="8356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0"/>
            <a:ext cx="609600" cy="276225"/>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p436</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3287011445"/>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368968" y="174625"/>
            <a:ext cx="8534400" cy="892175"/>
          </a:xfrm>
        </p:spPr>
        <p:txBody>
          <a:bodyPr/>
          <a:lstStyle/>
          <a:p>
            <a:r>
              <a:rPr lang="en-US" altLang="en-US" sz="2600" dirty="0" smtClean="0">
                <a:latin typeface="Arial" charset="0"/>
              </a:rPr>
              <a:t>Chronology of Politics, Economy, Environment, Technology, and Warfare from 1500-1700</a:t>
            </a:r>
          </a:p>
        </p:txBody>
      </p:sp>
      <p:graphicFrame>
        <p:nvGraphicFramePr>
          <p:cNvPr id="4" name="Table 3"/>
          <p:cNvGraphicFramePr>
            <a:graphicFrameLocks noGrp="1"/>
          </p:cNvGraphicFramePr>
          <p:nvPr>
            <p:extLst>
              <p:ext uri="{D42A27DB-BD31-4B8C-83A1-F6EECF244321}">
                <p14:modId xmlns:p14="http://schemas.microsoft.com/office/powerpoint/2010/main" val="1206662896"/>
              </p:ext>
            </p:extLst>
          </p:nvPr>
        </p:nvGraphicFramePr>
        <p:xfrm>
          <a:off x="381000" y="1169915"/>
          <a:ext cx="8534400" cy="5384873"/>
        </p:xfrm>
        <a:graphic>
          <a:graphicData uri="http://schemas.openxmlformats.org/drawingml/2006/table">
            <a:tbl>
              <a:tblPr firstRow="1" bandRow="1">
                <a:tableStyleId>{5C22544A-7EE6-4342-B048-85BDC9FD1C3A}</a:tableStyleId>
              </a:tblPr>
              <a:tblGrid>
                <a:gridCol w="492707"/>
                <a:gridCol w="2698303"/>
                <a:gridCol w="2692668"/>
                <a:gridCol w="2650722"/>
              </a:tblGrid>
              <a:tr h="228600">
                <a:tc>
                  <a:txBody>
                    <a:bodyPr/>
                    <a:lstStyle/>
                    <a:p>
                      <a:pPr marL="0" marR="0">
                        <a:spcBef>
                          <a:spcPts val="0"/>
                        </a:spcBef>
                        <a:spcAft>
                          <a:spcPts val="0"/>
                        </a:spcAft>
                      </a:pPr>
                      <a:r>
                        <a:rPr lang="en-US" sz="1200" dirty="0">
                          <a:solidFill>
                            <a:schemeClr val="accent1"/>
                          </a:solidFill>
                          <a:effectLst/>
                          <a:latin typeface="Calibri" panose="020F0502020204030204" pitchFamily="34" charset="0"/>
                        </a:rPr>
                        <a:t> </a:t>
                      </a:r>
                      <a:r>
                        <a:rPr lang="en-US" sz="600" dirty="0" smtClean="0">
                          <a:solidFill>
                            <a:schemeClr val="accent1"/>
                          </a:solidFill>
                          <a:effectLst/>
                          <a:latin typeface="Calibri" panose="020F0502020204030204" pitchFamily="34" charset="0"/>
                        </a:rPr>
                        <a:t>empty cell</a:t>
                      </a:r>
                      <a:endParaRPr lang="en-US" sz="1200" dirty="0">
                        <a:solidFill>
                          <a:schemeClr val="accent1"/>
                        </a:solidFill>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dirty="0">
                          <a:effectLst/>
                          <a:latin typeface="Calibri" panose="020F0502020204030204" pitchFamily="34" charset="0"/>
                        </a:rPr>
                        <a:t>Politics, Economy, and Culture</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a:effectLst/>
                          <a:latin typeface="Calibri" panose="020F0502020204030204" pitchFamily="34" charset="0"/>
                        </a:rPr>
                        <a:t>Environment and Technology</a:t>
                      </a:r>
                      <a:endParaRPr lang="en-US" sz="120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a:effectLst/>
                          <a:latin typeface="Calibri" panose="020F0502020204030204" pitchFamily="34" charset="0"/>
                        </a:rPr>
                        <a:t>Warfare</a:t>
                      </a:r>
                      <a:endParaRPr lang="en-US" sz="1200">
                        <a:effectLst/>
                        <a:latin typeface="Calibri" panose="020F0502020204030204" pitchFamily="34" charset="0"/>
                        <a:ea typeface="MS Mincho"/>
                        <a:cs typeface="Times New Roman"/>
                      </a:endParaRPr>
                    </a:p>
                  </a:txBody>
                  <a:tcPr marL="35009" marR="35009" marT="0" marB="0"/>
                </a:tc>
              </a:tr>
              <a:tr h="2376774">
                <a:tc>
                  <a:txBody>
                    <a:bodyPr/>
                    <a:lstStyle/>
                    <a:p>
                      <a:pPr marL="0" marR="0">
                        <a:spcBef>
                          <a:spcPts val="0"/>
                        </a:spcBef>
                        <a:spcAft>
                          <a:spcPts val="0"/>
                        </a:spcAft>
                      </a:pPr>
                      <a:r>
                        <a:rPr lang="en-US" sz="1200" b="1" dirty="0">
                          <a:effectLst/>
                          <a:latin typeface="Calibri" panose="020F0502020204030204" pitchFamily="34" charset="0"/>
                        </a:rPr>
                        <a:t>1500</a:t>
                      </a:r>
                      <a:endParaRPr lang="en-US" sz="1200" b="1"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dirty="0">
                          <a:effectLst/>
                          <a:latin typeface="Calibri" panose="020F0502020204030204" pitchFamily="34" charset="0"/>
                        </a:rPr>
                        <a:t>1500s Spain's golden century</a:t>
                      </a:r>
                    </a:p>
                    <a:p>
                      <a:pPr marL="0" marR="0">
                        <a:spcBef>
                          <a:spcPts val="0"/>
                        </a:spcBef>
                        <a:spcAft>
                          <a:spcPts val="0"/>
                        </a:spcAft>
                      </a:pPr>
                      <a:r>
                        <a:rPr lang="en-US" sz="1200" dirty="0">
                          <a:effectLst/>
                          <a:latin typeface="Calibri" panose="020F0502020204030204" pitchFamily="34" charset="0"/>
                        </a:rPr>
                        <a:t>1519 Protestant Reformation begins</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1540s </a:t>
                      </a:r>
                      <a:r>
                        <a:rPr lang="en-US" sz="1200" dirty="0">
                          <a:effectLst/>
                          <a:latin typeface="Calibri" panose="020F0502020204030204" pitchFamily="34" charset="0"/>
                        </a:rPr>
                        <a:t>Scientific Revolution begins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1545 </a:t>
                      </a:r>
                      <a:r>
                        <a:rPr lang="en-US" sz="1200" dirty="0">
                          <a:effectLst/>
                          <a:latin typeface="Calibri" panose="020F0502020204030204" pitchFamily="34" charset="0"/>
                        </a:rPr>
                        <a:t>Catholic Reformation begins</a:t>
                      </a:r>
                    </a:p>
                    <a:p>
                      <a:pPr marL="0" marR="0">
                        <a:spcBef>
                          <a:spcPts val="0"/>
                        </a:spcBef>
                        <a:spcAft>
                          <a:spcPts val="0"/>
                        </a:spcAft>
                      </a:pPr>
                      <a:r>
                        <a:rPr lang="en-US" sz="1200" dirty="0">
                          <a:effectLst/>
                          <a:latin typeface="Calibri" panose="020F0502020204030204" pitchFamily="34" charset="0"/>
                        </a:rPr>
                        <a:t>Late 1500s Witch-hunts increase</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1590s </a:t>
                      </a:r>
                      <a:r>
                        <a:rPr lang="en-US" sz="1200" dirty="0">
                          <a:effectLst/>
                          <a:latin typeface="Calibri" panose="020F0502020204030204" pitchFamily="34" charset="0"/>
                        </a:rPr>
                        <a:t>Dutch develop flyboats; Little Ice Age begins</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1526-1571 </a:t>
                      </a:r>
                      <a:r>
                        <a:rPr lang="en-US" sz="1200" dirty="0">
                          <a:effectLst/>
                          <a:latin typeface="Calibri" panose="020F0502020204030204" pitchFamily="34" charset="0"/>
                        </a:rPr>
                        <a:t>Ottoman attack on Hapsburg Empire</a:t>
                      </a:r>
                    </a:p>
                    <a:p>
                      <a:pPr marL="0" marR="0">
                        <a:spcBef>
                          <a:spcPts val="0"/>
                        </a:spcBef>
                        <a:spcAft>
                          <a:spcPts val="0"/>
                        </a:spcAft>
                      </a:pPr>
                      <a:r>
                        <a:rPr lang="en-US" sz="1200" dirty="0">
                          <a:effectLst/>
                          <a:latin typeface="Calibri" panose="020F0502020204030204" pitchFamily="34" charset="0"/>
                        </a:rPr>
                        <a:t>1546-1555 German Wars of Religion 1562-1598 French Wars of Religion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1566-1648 </a:t>
                      </a:r>
                      <a:r>
                        <a:rPr lang="en-US" sz="1200" dirty="0">
                          <a:effectLst/>
                          <a:latin typeface="Calibri" panose="020F0502020204030204" pitchFamily="34" charset="0"/>
                        </a:rPr>
                        <a:t>Netherlands Revolt</a:t>
                      </a:r>
                      <a:endParaRPr lang="en-US" sz="1200" dirty="0">
                        <a:effectLst/>
                        <a:latin typeface="Calibri" panose="020F0502020204030204" pitchFamily="34" charset="0"/>
                        <a:ea typeface="MS Mincho"/>
                        <a:cs typeface="Times New Roman"/>
                      </a:endParaRPr>
                    </a:p>
                  </a:txBody>
                  <a:tcPr marL="35009" marR="35009" marT="0" marB="0"/>
                </a:tc>
              </a:tr>
              <a:tr h="1499339">
                <a:tc>
                  <a:txBody>
                    <a:bodyPr/>
                    <a:lstStyle/>
                    <a:p>
                      <a:pPr marL="0" marR="0">
                        <a:spcBef>
                          <a:spcPts val="0"/>
                        </a:spcBef>
                        <a:spcAft>
                          <a:spcPts val="0"/>
                        </a:spcAft>
                      </a:pPr>
                      <a:r>
                        <a:rPr lang="en-US" sz="1200" b="1" dirty="0">
                          <a:effectLst/>
                          <a:latin typeface="Calibri" panose="020F0502020204030204" pitchFamily="34" charset="0"/>
                        </a:rPr>
                        <a:t>1600</a:t>
                      </a:r>
                      <a:endParaRPr lang="en-US" sz="1200" b="1"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dirty="0">
                          <a:effectLst/>
                          <a:latin typeface="Calibri" panose="020F0502020204030204" pitchFamily="34" charset="0"/>
                        </a:rPr>
                        <a:t>1600s Holland's golden century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1611 </a:t>
                      </a:r>
                      <a:r>
                        <a:rPr lang="en-US" sz="1200" dirty="0">
                          <a:effectLst/>
                          <a:latin typeface="Calibri" panose="020F0502020204030204" pitchFamily="34" charset="0"/>
                        </a:rPr>
                        <a:t>First stock exchange built in Amsterdam</a:t>
                      </a:r>
                    </a:p>
                    <a:p>
                      <a:pPr marL="0" marR="0">
                        <a:spcBef>
                          <a:spcPts val="0"/>
                        </a:spcBef>
                        <a:spcAft>
                          <a:spcPts val="0"/>
                        </a:spcAft>
                      </a:pPr>
                      <a:r>
                        <a:rPr lang="en-US" sz="1200" dirty="0">
                          <a:effectLst/>
                          <a:latin typeface="Calibri" panose="020F0502020204030204" pitchFamily="34" charset="0"/>
                        </a:rPr>
                        <a:t>1636-1637 Tulip bubble in Netherlands</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dirty="0">
                          <a:effectLst/>
                          <a:latin typeface="Calibri" panose="020F0502020204030204" pitchFamily="34" charset="0"/>
                        </a:rPr>
                        <a:t>1600s Growing depletion of forests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1609 </a:t>
                      </a:r>
                      <a:r>
                        <a:rPr lang="en-US" sz="1200" dirty="0">
                          <a:effectLst/>
                          <a:latin typeface="Calibri" panose="020F0502020204030204" pitchFamily="34" charset="0"/>
                        </a:rPr>
                        <a:t>Galileo's astronomical telescope</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1682 </a:t>
                      </a:r>
                      <a:r>
                        <a:rPr lang="en-US" sz="1200" dirty="0">
                          <a:effectLst/>
                          <a:latin typeface="Calibri" panose="020F0502020204030204" pitchFamily="34" charset="0"/>
                        </a:rPr>
                        <a:t>Canal du Midi completed</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1618-1648 </a:t>
                      </a:r>
                      <a:r>
                        <a:rPr lang="en-US" sz="1200" dirty="0">
                          <a:effectLst/>
                          <a:latin typeface="Calibri" panose="020F0502020204030204" pitchFamily="34" charset="0"/>
                        </a:rPr>
                        <a:t>Thirty Years' War </a:t>
                      </a: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1642-1649 </a:t>
                      </a:r>
                      <a:r>
                        <a:rPr lang="en-US" sz="1200" dirty="0">
                          <a:effectLst/>
                          <a:latin typeface="Calibri" panose="020F0502020204030204" pitchFamily="34" charset="0"/>
                        </a:rPr>
                        <a:t>English Civil War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1652-1678 </a:t>
                      </a:r>
                      <a:r>
                        <a:rPr lang="en-US" sz="1200" dirty="0">
                          <a:effectLst/>
                          <a:latin typeface="Calibri" panose="020F0502020204030204" pitchFamily="34" charset="0"/>
                        </a:rPr>
                        <a:t>Anglo-Dutch Wars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1667-1697 </a:t>
                      </a:r>
                      <a:r>
                        <a:rPr lang="en-US" sz="1200" dirty="0">
                          <a:effectLst/>
                          <a:latin typeface="Calibri" panose="020F0502020204030204" pitchFamily="34" charset="0"/>
                        </a:rPr>
                        <a:t>Wars of Louis XIV </a:t>
                      </a: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1683-1697 </a:t>
                      </a:r>
                      <a:r>
                        <a:rPr lang="en-US" sz="1200" dirty="0">
                          <a:effectLst/>
                          <a:latin typeface="Calibri" panose="020F0502020204030204" pitchFamily="34" charset="0"/>
                        </a:rPr>
                        <a:t>Ottoman wars</a:t>
                      </a:r>
                      <a:endParaRPr lang="en-US" sz="1200" dirty="0">
                        <a:effectLst/>
                        <a:latin typeface="Calibri" panose="020F0502020204030204" pitchFamily="34" charset="0"/>
                        <a:ea typeface="MS Mincho"/>
                        <a:cs typeface="Times New Roman"/>
                      </a:endParaRPr>
                    </a:p>
                  </a:txBody>
                  <a:tcPr marL="35009" marR="35009" marT="0" marB="0"/>
                </a:tc>
              </a:tr>
              <a:tr h="1230135">
                <a:tc>
                  <a:txBody>
                    <a:bodyPr/>
                    <a:lstStyle/>
                    <a:p>
                      <a:pPr marL="0" marR="0">
                        <a:spcBef>
                          <a:spcPts val="0"/>
                        </a:spcBef>
                        <a:spcAft>
                          <a:spcPts val="0"/>
                        </a:spcAft>
                      </a:pPr>
                      <a:r>
                        <a:rPr lang="en-US" sz="1200" b="1" dirty="0">
                          <a:effectLst/>
                          <a:latin typeface="Calibri" panose="020F0502020204030204" pitchFamily="34" charset="0"/>
                        </a:rPr>
                        <a:t>1700</a:t>
                      </a:r>
                      <a:endParaRPr lang="en-US" sz="1200" b="1"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a:effectLst/>
                          <a:latin typeface="Calibri" panose="020F0502020204030204" pitchFamily="34" charset="0"/>
                        </a:rPr>
                        <a:t>1700s The Enlightenment begins 1719-1720 Mississippi Company bubble in France</a:t>
                      </a:r>
                    </a:p>
                    <a:p>
                      <a:pPr marL="0" marR="0">
                        <a:spcBef>
                          <a:spcPts val="0"/>
                        </a:spcBef>
                        <a:spcAft>
                          <a:spcPts val="0"/>
                        </a:spcAft>
                      </a:pPr>
                      <a:r>
                        <a:rPr lang="en-US" sz="1200">
                          <a:effectLst/>
                          <a:latin typeface="Calibri" panose="020F0502020204030204" pitchFamily="34" charset="0"/>
                        </a:rPr>
                        <a:t>1720 South Sea Company bubble in England</a:t>
                      </a:r>
                      <a:endParaRPr lang="en-US" sz="120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1750 </a:t>
                      </a:r>
                      <a:r>
                        <a:rPr lang="en-US" sz="1200" dirty="0">
                          <a:effectLst/>
                          <a:latin typeface="Calibri" panose="020F0502020204030204" pitchFamily="34" charset="0"/>
                        </a:rPr>
                        <a:t>English mine nearly 5 million tons of coal a year</a:t>
                      </a:r>
                    </a:p>
                    <a:p>
                      <a:pPr marL="0" marR="0">
                        <a:spcBef>
                          <a:spcPts val="0"/>
                        </a:spcBef>
                        <a:spcAft>
                          <a:spcPts val="0"/>
                        </a:spcAft>
                      </a:pPr>
                      <a:r>
                        <a:rPr lang="en-US" sz="1200" dirty="0">
                          <a:effectLst/>
                          <a:latin typeface="Calibri" panose="020F0502020204030204" pitchFamily="34" charset="0"/>
                        </a:rPr>
                        <a:t>1755 Lisbon earthquake</a:t>
                      </a:r>
                      <a:endParaRPr lang="en-US" sz="1200" dirty="0">
                        <a:effectLst/>
                        <a:latin typeface="Calibri" panose="020F0502020204030204" pitchFamily="34" charset="0"/>
                        <a:ea typeface="MS Mincho"/>
                        <a:cs typeface="Times New Roman"/>
                      </a:endParaRPr>
                    </a:p>
                  </a:txBody>
                  <a:tcPr marL="35009" marR="35009" marT="0" marB="0"/>
                </a:tc>
                <a:tc>
                  <a:txBody>
                    <a:bodyPr/>
                    <a:lstStyle/>
                    <a:p>
                      <a:pPr marL="0" marR="0">
                        <a:spcBef>
                          <a:spcPts val="0"/>
                        </a:spcBef>
                        <a:spcAft>
                          <a:spcPts val="0"/>
                        </a:spcAft>
                      </a:pPr>
                      <a:r>
                        <a:rPr lang="en-US" sz="1200" dirty="0">
                          <a:effectLst/>
                          <a:latin typeface="Calibri" panose="020F0502020204030204" pitchFamily="34" charset="0"/>
                        </a:rPr>
                        <a:t>1701-1714 War of the Spanish Succession</a:t>
                      </a:r>
                      <a:endParaRPr lang="en-US" sz="1200" dirty="0">
                        <a:effectLst/>
                        <a:latin typeface="Calibri" panose="020F0502020204030204" pitchFamily="34" charset="0"/>
                        <a:ea typeface="MS Mincho"/>
                        <a:cs typeface="Times New Roman"/>
                      </a:endParaRPr>
                    </a:p>
                  </a:txBody>
                  <a:tcPr marL="35009" marR="35009" marT="0" marB="0"/>
                </a:tc>
              </a:tr>
            </a:tbl>
          </a:graphicData>
        </a:graphic>
      </p:graphicFrame>
      <p:sp>
        <p:nvSpPr>
          <p:cNvPr id="3" name="Content Placeholder 2"/>
          <p:cNvSpPr>
            <a:spLocks noGrp="1"/>
          </p:cNvSpPr>
          <p:nvPr>
            <p:ph idx="1"/>
          </p:nvPr>
        </p:nvSpPr>
        <p:spPr>
          <a:xfrm rot="10800000" flipV="1">
            <a:off x="8528050" y="6554788"/>
            <a:ext cx="577850" cy="276225"/>
          </a:xfrm>
        </p:spPr>
        <p:txBody>
          <a:bodyPr/>
          <a:lstStyle/>
          <a:p>
            <a:pPr marL="0" indent="0" algn="r" eaLnBrk="1" hangingPunct="1">
              <a:spcBef>
                <a:spcPct val="0"/>
              </a:spcBef>
              <a:defRPr/>
            </a:pPr>
            <a:r>
              <a:rPr lang="en-US" altLang="en-US" sz="1200" b="1" kern="1200" dirty="0" smtClean="0">
                <a:solidFill>
                  <a:srgbClr val="000000"/>
                </a:solidFill>
                <a:latin typeface="Arial" charset="0"/>
              </a:rPr>
              <a:t>p437</a:t>
            </a:r>
            <a:endParaRPr lang="en-US" altLang="en-US" sz="1200" b="1" kern="1200" dirty="0">
              <a:solidFill>
                <a:srgbClr val="000000"/>
              </a:solidFill>
              <a:latin typeface="Arial" charset="0"/>
            </a:endParaRPr>
          </a:p>
        </p:txBody>
      </p:sp>
    </p:spTree>
    <p:extLst>
      <p:ext uri="{BB962C8B-B14F-4D97-AF65-F5344CB8AC3E}">
        <p14:creationId xmlns:p14="http://schemas.microsoft.com/office/powerpoint/2010/main" val="4068658736"/>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336550"/>
            <a:ext cx="8636000" cy="493713"/>
          </a:xfrm>
        </p:spPr>
        <p:txBody>
          <a:bodyPr/>
          <a:lstStyle/>
          <a:p>
            <a:pPr>
              <a:defRPr/>
            </a:pPr>
            <a:r>
              <a:rPr lang="en-US" sz="2600" kern="1200" dirty="0" smtClean="0">
                <a:solidFill>
                  <a:schemeClr val="tx1"/>
                </a:solidFill>
              </a:rPr>
              <a:t>Religious </a:t>
            </a:r>
            <a:r>
              <a:rPr lang="en-US" sz="2600" kern="1200" dirty="0">
                <a:solidFill>
                  <a:schemeClr val="tx1"/>
                </a:solidFill>
              </a:rPr>
              <a:t>Reformation in Europe</a:t>
            </a:r>
            <a:endParaRPr lang="en-US" sz="2600" dirty="0"/>
          </a:p>
        </p:txBody>
      </p:sp>
      <p:pic>
        <p:nvPicPr>
          <p:cNvPr id="10243" name="Picture 1" descr="Map 17.1 Religious Reformation in Europe. The Reformation brought greater religious freedom but also led to religious conflict and persecution. In many places the Reformation accelerated the trend toward state control of religion and added religious differences to the motives for wars among Europeans. This map shows the predominant religions in 1555, and includes the following denominations: Lutheran, Calvinist, Church of England, Roman Catholic, Orthodox, and Muslim. Arrows indicate different trajectories of the spread of Calvinism."/>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14400"/>
            <a:ext cx="86360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rot="10800000" flipV="1">
            <a:off x="7848600" y="6567488"/>
            <a:ext cx="1295400" cy="276225"/>
          </a:xfrm>
        </p:spPr>
        <p:txBody>
          <a:bodyPr/>
          <a:lstStyle/>
          <a:p>
            <a:pPr marL="0" indent="0" algn="r" eaLnBrk="1" hangingPunct="1">
              <a:spcBef>
                <a:spcPct val="0"/>
              </a:spcBef>
              <a:defRPr/>
            </a:pPr>
            <a:r>
              <a:rPr lang="en-US" altLang="en-US" sz="1200" b="1" kern="1200" dirty="0">
                <a:solidFill>
                  <a:srgbClr val="000000"/>
                </a:solidFill>
                <a:latin typeface="Arial" pitchFamily="34" charset="0"/>
              </a:rPr>
              <a:t>Map </a:t>
            </a:r>
            <a:r>
              <a:rPr lang="en-US" altLang="en-US" sz="1200" b="1" kern="1200" dirty="0" smtClean="0">
                <a:solidFill>
                  <a:srgbClr val="000000"/>
                </a:solidFill>
                <a:latin typeface="Arial" pitchFamily="34" charset="0"/>
              </a:rPr>
              <a:t>16.1 p439</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1924604077"/>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itle 1"/>
          <p:cNvSpPr>
            <a:spLocks noGrp="1"/>
          </p:cNvSpPr>
          <p:nvPr>
            <p:ph type="title"/>
          </p:nvPr>
        </p:nvSpPr>
        <p:spPr>
          <a:xfrm>
            <a:off x="635000" y="244475"/>
            <a:ext cx="7772400" cy="492125"/>
          </a:xfrm>
        </p:spPr>
        <p:txBody>
          <a:bodyPr/>
          <a:lstStyle/>
          <a:p>
            <a:r>
              <a:rPr lang="en-US" altLang="en-US" sz="2600" dirty="0" smtClean="0">
                <a:latin typeface="Arial" charset="0"/>
              </a:rPr>
              <a:t>Death to Witches</a:t>
            </a:r>
          </a:p>
        </p:txBody>
      </p:sp>
      <p:pic>
        <p:nvPicPr>
          <p:cNvPr id="11267" name="Picture 1" descr="Death to Witches. This woodcut from 1574 depicts three women convicted of witchcraft being burned alive in Baden, Switzerland. The scene on the left illustrates the purported witchcraft practiced by the three condemned women. The women dance with life size animals in the forest. On the right, the woodcut shows the three women being burned in a fi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066800" y="838200"/>
            <a:ext cx="70104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1613"/>
            <a:ext cx="609600" cy="304800"/>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p440</a:t>
            </a:r>
            <a:endParaRPr lang="en-US" altLang="en-US" sz="1200" b="1" kern="1200" dirty="0">
              <a:solidFill>
                <a:srgbClr val="000000"/>
              </a:solidFill>
              <a:latin typeface="Arial" pitchFamily="34" charset="0"/>
            </a:endParaRPr>
          </a:p>
        </p:txBody>
      </p:sp>
    </p:spTree>
    <p:extLst>
      <p:ext uri="{BB962C8B-B14F-4D97-AF65-F5344CB8AC3E}">
        <p14:creationId xmlns:p14="http://schemas.microsoft.com/office/powerpoint/2010/main" val="278191976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2097</TotalTime>
  <Words>1561</Words>
  <Application>Microsoft Office PowerPoint</Application>
  <PresentationFormat>On-screen Show (4:3)</PresentationFormat>
  <Paragraphs>199</Paragraphs>
  <Slides>21</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MS Mincho</vt:lpstr>
      <vt:lpstr>ＭＳ Ｐゴシック</vt:lpstr>
      <vt:lpstr>Arial</vt:lpstr>
      <vt:lpstr>Calibri</vt:lpstr>
      <vt:lpstr>Times New Roman</vt:lpstr>
      <vt:lpstr>Wingdings</vt:lpstr>
      <vt:lpstr>1_Lockard_topic</vt:lpstr>
      <vt:lpstr>Chapter 16 Transformations in Europe, 1500-1750</vt:lpstr>
      <vt:lpstr>Map of the World, circa 1595 </vt:lpstr>
      <vt:lpstr>The End of the Tulip Bubble </vt:lpstr>
      <vt:lpstr>Culture and Ideas, Part 1</vt:lpstr>
      <vt:lpstr>Culture and Ideas, Part 2</vt:lpstr>
      <vt:lpstr>Luther and the Reformation </vt:lpstr>
      <vt:lpstr>Chronology of Politics, Economy, Environment, Technology, and Warfare from 1500-1700</vt:lpstr>
      <vt:lpstr>Religious Reformation in Europe</vt:lpstr>
      <vt:lpstr>Death to Witches</vt:lpstr>
      <vt:lpstr>Tycho Brahe at Work</vt:lpstr>
      <vt:lpstr>Social and Economic Life</vt:lpstr>
      <vt:lpstr>The Fishwife, 1572</vt:lpstr>
      <vt:lpstr>Dutch World Map, 1641</vt:lpstr>
      <vt:lpstr>Port of Amsterdam</vt:lpstr>
      <vt:lpstr>Political Innovations, Part 1</vt:lpstr>
      <vt:lpstr>Political Innovations, Part 2</vt:lpstr>
      <vt:lpstr>The European Empire of Charles V</vt:lpstr>
      <vt:lpstr>Rulers in Early Modern Western Europe</vt:lpstr>
      <vt:lpstr>Europe in 1740</vt:lpstr>
      <vt:lpstr>Versailles</vt:lpstr>
      <vt:lpstr>The Spanish Armada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108</cp:revision>
  <dcterms:created xsi:type="dcterms:W3CDTF">2006-12-01T20:54:40Z</dcterms:created>
  <dcterms:modified xsi:type="dcterms:W3CDTF">2015-10-09T17:01:27Z</dcterms:modified>
</cp:coreProperties>
</file>